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952" r:id="rId4"/>
    <p:sldMasterId id="2147483919" r:id="rId5"/>
    <p:sldMasterId id="2147484909" r:id="rId6"/>
    <p:sldMasterId id="2147484927" r:id="rId7"/>
    <p:sldMasterId id="2147484944" r:id="rId8"/>
  </p:sldMasterIdLst>
  <p:notesMasterIdLst>
    <p:notesMasterId r:id="rId23"/>
  </p:notesMasterIdLst>
  <p:handoutMasterIdLst>
    <p:handoutMasterId r:id="rId24"/>
  </p:handoutMasterIdLst>
  <p:sldIdLst>
    <p:sldId id="2147483644" r:id="rId9"/>
    <p:sldId id="2147483640" r:id="rId10"/>
    <p:sldId id="261" r:id="rId11"/>
    <p:sldId id="2147483646" r:id="rId12"/>
    <p:sldId id="271" r:id="rId13"/>
    <p:sldId id="2147483643" r:id="rId14"/>
    <p:sldId id="258" r:id="rId15"/>
    <p:sldId id="2147483642" r:id="rId16"/>
    <p:sldId id="2147483450" r:id="rId17"/>
    <p:sldId id="305" r:id="rId18"/>
    <p:sldId id="2147483635" r:id="rId19"/>
    <p:sldId id="266" r:id="rId20"/>
    <p:sldId id="279" r:id="rId21"/>
    <p:sldId id="2147483447" r:id="rId22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191301-376F-864E-862C-8EAE238F6A4B}" name="Santini, Andréa" initials="SA" userId="S::andrea.santini@accenture.com::426b7daf-8c36-440e-b7a6-c38a65b6929f" providerId="AD"/>
  <p188:author id="{D05CA914-7DC9-60D2-8911-9AA9AEF6B948}" name="Bertorelli, Eloisa" initials="" userId="S::eloisa.bertorelli@accenture.com::80eab2e9-142e-44fc-b95d-f6911bc46a14" providerId="AD"/>
  <p188:author id="{D42CFD33-CA96-B80D-6164-A403048B4BB5}" name="Gonzalez, Clara" initials="" userId="S::clara.gonzalez@accenture.com::a94196a8-3606-4a10-9e5d-b2c315ce9acb" providerId="AD"/>
  <p188:author id="{3BD19E5A-0495-1C5F-41A0-5807FA36011E}" name="Chan, Brianna" initials="CB" userId="S::brianna.chan@accenture.com::4fd6fe74-fb5f-4c36-a871-8091b13591ab" providerId="AD"/>
  <p188:author id="{F979BC61-97F9-2F88-E65E-F5DA735190D8}" name="Sinha, Ravi Alok" initials="RS" userId="S::ravi.alok.sinha@accenture.com::48b7be6f-4330-40d5-971c-25c5e6d064df" providerId="AD"/>
  <p188:author id="{283C7B6C-D1B7-B4D9-0F16-3E342206DE97}" name="Bernero, Bo" initials="" userId="S::bo.bernero@accenture.com::038b8381-bee1-495b-9366-6f9d3c62105f" providerId="AD"/>
  <p188:author id="{0E73D874-EBD8-68E4-2E46-117214CC62E4}" name="Robledo, Martu" initials="MR" userId="S::martin.robledo@accenture.com::11410a32-82ed-43e7-9588-dc918e484bab" providerId="AD"/>
  <p188:author id="{9DC5BE7D-D1FB-853D-A22F-DE53A4792DC5}" name="Villarreal Jiménez, Scarleth" initials="SV" userId="S::s.villarreal.jimenez@accenture.com::04f9cf1f-9ff4-43ff-8a7e-af3267bfe7da" providerId="AD"/>
  <p188:author id="{5C758582-2FC8-1A52-D5FB-B3878EDC6774}" name="Santini, Andréa; Bernero, Bo" initials="SAN" userId="Santini, Andréa; Bernero, Bo" providerId="None"/>
  <p188:author id="{75F8DC9E-226B-6C3A-0C87-181D918A683C}" name="Iudice, Luciana Inés" initials="" userId="S::luciana.ines.iudice@accenture.com::20b7ef9e-58b0-4db3-888c-a9ffac62ee13" providerId="AD"/>
  <p188:author id="{AC2D28BC-4D77-CC7A-109C-B403230212B8}" name="Walsh, Autumn" initials="WA" userId="S::autumn.walsh@accenture.com::a29a7807-03ff-4b0e-8384-a68ad42d5eb0" providerId="AD"/>
  <p188:author id="{F1B809BE-84B8-1380-08D2-6DCE2029B8D2}" name="Chandra, Bhawna" initials="CB" userId="S::bhawna.chandra@accenture.com::db4f370d-0e42-4059-a87a-eb2df6f8fd48" providerId="AD"/>
  <p188:author id="{AFC317D8-5546-59C2-C49A-3BE166EDE0E8}" name="Chan, Phoebe" initials="" userId="S::phoebe.chan@accenture.com::fcc2f6c5-7c76-487f-a6e9-3be7c83ecf8b" providerId="AD"/>
  <p188:author id="{3A29D8E7-072C-FA7B-EC56-7B47AC7CD8C7}" name="Alex-Vasey, Gregory" initials="" userId="S::gregory.vasey@accenture.com::b696857f-d849-4733-9dcf-790ccea696e3" providerId="AD"/>
  <p188:author id="{17E0CEF8-8283-8512-250C-DB1C65CC29DB}" name="Andrea Santini" initials="SAN" userId="Andrea Santin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00FF"/>
    <a:srgbClr val="C1A3FF"/>
    <a:srgbClr val="FFFFFF"/>
    <a:srgbClr val="085472"/>
    <a:srgbClr val="300D2F"/>
    <a:srgbClr val="3BF952"/>
    <a:srgbClr val="010008"/>
    <a:srgbClr val="C2A3FF"/>
    <a:srgbClr val="290C3F"/>
    <a:srgbClr val="01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14BAB4-CED0-2146-D8ED-4EFAB961C7D2}" v="2" dt="2026-05-20T02:20:55.576"/>
    <p1510:client id="{BFE105F3-F1A9-FE03-42F1-1E1BE9EF5C83}" v="2" dt="2026-05-21T02:25:35.2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30" autoAdjust="0"/>
    <p:restoredTop sz="81624" autoAdjust="0"/>
  </p:normalViewPr>
  <p:slideViewPr>
    <p:cSldViewPr snapToGrid="0">
      <p:cViewPr varScale="1">
        <p:scale>
          <a:sx n="52" d="100"/>
          <a:sy n="52" d="100"/>
        </p:scale>
        <p:origin x="1208" y="264"/>
      </p:cViewPr>
      <p:guideLst>
        <p:guide orient="horz" pos="21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non, Ajoy" userId="S::ajoy.menon@accenture.com::edb0a455-8fa7-48e6-b5f4-85111fb6db39" providerId="AD" clId="Web-{5D14BAB4-CED0-2146-D8ED-4EFAB961C7D2}"/>
    <pc:docChg chg="modSld">
      <pc:chgData name="Menon, Ajoy" userId="S::ajoy.menon@accenture.com::edb0a455-8fa7-48e6-b5f4-85111fb6db39" providerId="AD" clId="Web-{5D14BAB4-CED0-2146-D8ED-4EFAB961C7D2}" dt="2026-05-20T02:20:55.576" v="1"/>
      <pc:docMkLst>
        <pc:docMk/>
      </pc:docMkLst>
      <pc:sldChg chg="mod modShow">
        <pc:chgData name="Menon, Ajoy" userId="S::ajoy.menon@accenture.com::edb0a455-8fa7-48e6-b5f4-85111fb6db39" providerId="AD" clId="Web-{5D14BAB4-CED0-2146-D8ED-4EFAB961C7D2}" dt="2026-05-20T02:20:55.576" v="1"/>
        <pc:sldMkLst>
          <pc:docMk/>
          <pc:sldMk cId="3642186300" sldId="2147483635"/>
        </pc:sldMkLst>
      </pc:sldChg>
    </pc:docChg>
  </pc:docChgLst>
  <pc:docChgLst>
    <pc:chgData name="Gadia, Anant" userId="S::anant.gadia@accenture.com::9ae8212f-91a3-45f5-a611-520535165684" providerId="AD" clId="Web-{BFE105F3-F1A9-FE03-42F1-1E1BE9EF5C83}"/>
    <pc:docChg chg="modSld">
      <pc:chgData name="Gadia, Anant" userId="S::anant.gadia@accenture.com::9ae8212f-91a3-45f5-a611-520535165684" providerId="AD" clId="Web-{BFE105F3-F1A9-FE03-42F1-1E1BE9EF5C83}" dt="2026-05-21T02:25:35.242" v="1" actId="1076"/>
      <pc:docMkLst>
        <pc:docMk/>
      </pc:docMkLst>
      <pc:sldChg chg="modSp">
        <pc:chgData name="Gadia, Anant" userId="S::anant.gadia@accenture.com::9ae8212f-91a3-45f5-a611-520535165684" providerId="AD" clId="Web-{BFE105F3-F1A9-FE03-42F1-1E1BE9EF5C83}" dt="2026-05-21T02:25:35.242" v="1" actId="1076"/>
        <pc:sldMkLst>
          <pc:docMk/>
          <pc:sldMk cId="2785841513" sldId="2147483447"/>
        </pc:sldMkLst>
        <pc:spChg chg="mod">
          <ac:chgData name="Gadia, Anant" userId="S::anant.gadia@accenture.com::9ae8212f-91a3-45f5-a611-520535165684" providerId="AD" clId="Web-{BFE105F3-F1A9-FE03-42F1-1E1BE9EF5C83}" dt="2026-05-21T02:25:35.242" v="1" actId="1076"/>
          <ac:spMkLst>
            <pc:docMk/>
            <pc:sldMk cId="2785841513" sldId="2147483447"/>
            <ac:spMk id="27" creationId="{F7DDF477-8631-CA58-0BD6-601E121AE4FC}"/>
          </ac:spMkLst>
        </pc:spChg>
      </pc:sldChg>
    </pc:docChg>
  </pc:docChgLst>
  <pc:docChgLst>
    <pc:chgData name="Choudhary, Sarva" userId="595151f4-3ae6-4b10-9882-c2a873d1d50c" providerId="ADAL" clId="{163BFC7F-3D3F-4811-BAF3-34458DABA2C5}"/>
    <pc:docChg chg="modSld sldOrd">
      <pc:chgData name="Choudhary, Sarva" userId="595151f4-3ae6-4b10-9882-c2a873d1d50c" providerId="ADAL" clId="{163BFC7F-3D3F-4811-BAF3-34458DABA2C5}" dt="2026-05-20T13:37:33.270" v="1"/>
      <pc:docMkLst>
        <pc:docMk/>
      </pc:docMkLst>
      <pc:sldChg chg="ord">
        <pc:chgData name="Choudhary, Sarva" userId="595151f4-3ae6-4b10-9882-c2a873d1d50c" providerId="ADAL" clId="{163BFC7F-3D3F-4811-BAF3-34458DABA2C5}" dt="2026-05-20T13:37:33.270" v="1"/>
        <pc:sldMkLst>
          <pc:docMk/>
          <pc:sldMk cId="2808703122" sldId="214748364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AE853440-0782-1D68-D2FD-933DEA3367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Graphik Regular" panose="020B0503030202060203" pitchFamily="34" charset="77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BAE373-49AC-5B9F-BD8D-665F4397E9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4787D-70D5-9549-AC5E-9D4C1BFA0564}" type="datetimeFigureOut">
              <a:rPr lang="en-US" smtClean="0">
                <a:latin typeface="Graphik Regular" panose="020B0503030202060203" pitchFamily="34" charset="77"/>
              </a:rPr>
              <a:t>5/20/2026</a:t>
            </a:fld>
            <a:endParaRPr lang="en-US">
              <a:latin typeface="Graphik Regular" panose="020B0503030202060203" pitchFamily="34" charset="77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D5359E-0814-051B-B036-A156852593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Graphik Regular" panose="020B0503030202060203" pitchFamily="34" charset="77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82F9671-5EF1-8E9F-DD2A-21863ED2199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2F477-6371-B744-A7EB-E94ECCEEDA65}" type="slidenum">
              <a:rPr lang="en-US" smtClean="0">
                <a:latin typeface="Graphik Regular" panose="020B0503030202060203" pitchFamily="34" charset="77"/>
              </a:rPr>
              <a:t>‹#›</a:t>
            </a:fld>
            <a:endParaRPr lang="en-US">
              <a:latin typeface="Graphik Regular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39209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Graphik Regular" panose="020B0503030202060203" pitchFamily="34" charset="77"/>
              </a:defRPr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Graphik Regular" panose="020B0503030202060203" pitchFamily="34" charset="77"/>
              </a:defRPr>
            </a:lvl1pPr>
          </a:lstStyle>
          <a:p>
            <a:fld id="{7FBA1538-8606-2D42-9B67-EB3CAAF1E29B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Graphik Regular" panose="020B0503030202060203" pitchFamily="34" charset="77"/>
              </a:defRPr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Graphik Regular" panose="020B0503030202060203" pitchFamily="34" charset="77"/>
              </a:defRPr>
            </a:lvl1pPr>
          </a:lstStyle>
          <a:p>
            <a:fld id="{8F681651-9904-804F-8355-78350773C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b="0" i="0" kern="1200">
        <a:solidFill>
          <a:schemeClr val="tx1"/>
        </a:solidFill>
        <a:latin typeface="Graphik Regular" panose="020B0503030202060203" pitchFamily="34" charset="77"/>
        <a:ea typeface="+mn-ea"/>
        <a:cs typeface="+mn-cs"/>
      </a:defRPr>
    </a:lvl1pPr>
    <a:lvl2pPr marL="457189" algn="l" defTabSz="914377" rtl="0" eaLnBrk="1" latinLnBrk="0" hangingPunct="1">
      <a:defRPr sz="1200" b="0" i="0" kern="1200">
        <a:solidFill>
          <a:schemeClr val="tx1"/>
        </a:solidFill>
        <a:latin typeface="Graphik Regular" panose="020B0503030202060203" pitchFamily="34" charset="77"/>
        <a:ea typeface="+mn-ea"/>
        <a:cs typeface="+mn-cs"/>
      </a:defRPr>
    </a:lvl2pPr>
    <a:lvl3pPr marL="914377" algn="l" defTabSz="914377" rtl="0" eaLnBrk="1" latinLnBrk="0" hangingPunct="1">
      <a:defRPr sz="1200" b="0" i="0" kern="1200">
        <a:solidFill>
          <a:schemeClr val="tx1"/>
        </a:solidFill>
        <a:latin typeface="Graphik Regular" panose="020B0503030202060203" pitchFamily="34" charset="77"/>
        <a:ea typeface="+mn-ea"/>
        <a:cs typeface="+mn-cs"/>
      </a:defRPr>
    </a:lvl3pPr>
    <a:lvl4pPr marL="1371566" algn="l" defTabSz="914377" rtl="0" eaLnBrk="1" latinLnBrk="0" hangingPunct="1">
      <a:defRPr sz="1200" b="0" i="0" kern="1200">
        <a:solidFill>
          <a:schemeClr val="tx1"/>
        </a:solidFill>
        <a:latin typeface="Graphik Regular" panose="020B0503030202060203" pitchFamily="34" charset="77"/>
        <a:ea typeface="+mn-ea"/>
        <a:cs typeface="+mn-cs"/>
      </a:defRPr>
    </a:lvl4pPr>
    <a:lvl5pPr marL="1828754" algn="l" defTabSz="914377" rtl="0" eaLnBrk="1" latinLnBrk="0" hangingPunct="1">
      <a:defRPr sz="1200" b="0" i="0" kern="1200">
        <a:solidFill>
          <a:schemeClr val="tx1"/>
        </a:solidFill>
        <a:latin typeface="Graphik Regular" panose="020B0503030202060203" pitchFamily="34" charset="77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AF05B-D95E-4E85-DEA4-F682C809F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5A8A10-9468-A14F-CA08-EA7157776B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311875-6929-650E-66A4-B5F7FB58E7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2023: Experimental Agents Emerge: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LLM-powered AI copilots captured global attention (e.g. OpenAI’s ChatGPT). Enterprises began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exploring autonomous “agent” prototypes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(e.g. AutoGPT), but usage was mostly experimental pilots.</a:t>
            </a:r>
          </a:p>
          <a:p>
            <a:endParaRPr lang="en-US" dirty="0"/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2024: Pilot Proliferation: Generative AI adoption surged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– 78% of companies deployed gen AI in at least one function. Yet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90%+ of vertical (process-specific) AI use cases remained stuck in pilot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stage. By late 2024, ~48% of enterprises were already adopting agentic solutions, with 33% exploring, but very few at scale.</a:t>
            </a:r>
          </a:p>
          <a:p>
            <a:endParaRPr lang="en-US" dirty="0"/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2025: Early Deployments, Upscaling: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Major vendors launched enterprise agent tools (Microsoft Copilot, Google’s Gemini etc.). An estimated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23% of organizations deployed AI agents by 2025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Leading sectors (fintech, tech) moved from pilots to production in select workflows, while others ramped up pilots.</a:t>
            </a:r>
          </a:p>
          <a:p>
            <a:endParaRPr lang="en-US" dirty="0"/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2026: Integration &amp; Trust Focus: ~85% of enterprises now report running agent pilots, but only ~5% have scaled agents to production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– underscoring a trust and governance gap. Vendors embed agentic features into ERP, CRM, and IT platforms, emphasizing security and compliance (e.g. SAP’s “Autonomous Suite” with full audit trails).</a:t>
            </a:r>
          </a:p>
          <a:p>
            <a:endParaRPr lang="en-US" dirty="0"/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Mid 2026: Scaling and Impact: Agentic AI market exceeds $10B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as enterprises begin integrating agents into mainstream operations. Over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40% of enterprise apps are forecast to include task-specific agents by end of 2026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Surveys show ~80% of companies using agents see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 ROI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– shifting focus from “if” to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“how to scale safely and effectively.”</a:t>
            </a:r>
          </a:p>
          <a:p>
            <a:endParaRPr lang="en-US" sz="1200" b="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Late 2026 and into 2027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Agentic AI (autonomous, goal-driven AI agents) is on the cusp of mainstream adoption. Business leaders overwhelmingly expect agentic AI to be fully deployed within the next 1–2 years, marking one of the fastest-ever enterprise tech adoption cycles. By late 2027, more than half of all enterprises are forecast to be using AI agents, up from virtually none just a few years prior. Agentic AI spending is surging – predicted to grow 141% in 2026 to $202 billion – and is expected to surpass traditional chatbot/assistant spending by 2027. However, this rapid growth comes with high risk: major analysts warn that over 40% of agentic AI projects could be canceled or fail by 2027 due to cost overruns, unclear ROI, and inadequate governance. Cross-industry use cases are expanding – finance remains a leader with nearly $100 billion in projected agent investments by 2027, while more cautious sectors like healthcare anticipate production-grade clinical agents around 2027–28. Technical progress in AI capabilities will continue: new multi-agent systems, better reasoning algorithms, and specialized “small” models will improve reliability and efficiency. Organizations are implementing stronger governance and controls – by 2027, structured AI oversight, audit trails, and secure identity management for agents will be increasingly standard. As humans collaborate with digital colleagues, workforce roles are evolving: by 2027, significant upskilling and new roles (e.g. AI “explainers,” AI risk managers) will be necessary to realize agents’ benefits responsibly.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179B8-D753-ACE3-6096-0870F7DCAB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3E6C8-9B48-4FC6-81AF-2DB7B3B8A3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688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3E6C8-9B48-4FC6-81AF-2DB7B3B8A3C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441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9FA08-E9E5-1BC9-9499-C141E362E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E26E43-99DC-8A23-79F9-F2A8915F34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2CA8F4-8002-745E-72D9-9A4CE84E41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 – </a:t>
            </a:r>
            <a:r>
              <a:rPr lang="en-US" err="1"/>
              <a:t>qbe</a:t>
            </a:r>
            <a:endParaRPr lang="en-US"/>
          </a:p>
          <a:p>
            <a:r>
              <a:rPr lang="en-US"/>
              <a:t>2 </a:t>
            </a:r>
            <a:r>
              <a:rPr lang="en-US" err="1"/>
              <a:t>marriott</a:t>
            </a:r>
            <a:endParaRPr lang="en-US"/>
          </a:p>
          <a:p>
            <a:r>
              <a:rPr lang="en-US"/>
              <a:t>3. </a:t>
            </a:r>
            <a:r>
              <a:rPr lang="en-US" err="1"/>
              <a:t>fedex</a:t>
            </a:r>
            <a:r>
              <a:rPr lang="en-US"/>
              <a:t>, </a:t>
            </a:r>
            <a:r>
              <a:rPr lang="en-US" err="1"/>
              <a:t>iocl</a:t>
            </a:r>
            <a:endParaRPr lang="en-US"/>
          </a:p>
          <a:p>
            <a:r>
              <a:rPr lang="en-US"/>
              <a:t>4. Automotive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90E6B-CF73-D63C-32EE-307AD005A7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93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1: dark mo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F4A1F-A9A2-C0E6-9BF3-A45E1BB9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8292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84039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: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 dots in the sky&#10;&#10;AI-generated content may be incorrect.">
            <a:extLst>
              <a:ext uri="{FF2B5EF4-FFF2-40B4-BE49-F238E27FC236}">
                <a16:creationId xmlns:a16="http://schemas.microsoft.com/office/drawing/2014/main" id="{6B4F70B6-00C6-BA82-AC27-012FE39057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25AC512-710E-17DF-38F3-946D0F679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3010439"/>
            <a:ext cx="6793919" cy="1329595"/>
          </a:xfrm>
          <a:prstGeom prst="rect">
            <a:avLst/>
          </a:prstGeom>
        </p:spPr>
        <p:txBody>
          <a:bodyPr anchor="b">
            <a:sp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827A4A8-760C-2A00-D03B-044F278877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69" y="4464055"/>
            <a:ext cx="6793919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D9005DE4-160E-4A60-9C16-4FE32BFEC0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52BE8060-C148-E659-E5DF-A8FFA8E7ED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6" y="6124059"/>
            <a:ext cx="183289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r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effectLst>
                  <a:glow rad="63500">
                    <a:schemeClr val="bg1">
                      <a:alpha val="41000"/>
                    </a:schemeClr>
                  </a:glow>
                </a:effectLst>
                <a:latin typeface="+mj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pic>
        <p:nvPicPr>
          <p:cNvPr id="11" name="accenture" descr="accenture logo">
            <a:extLst>
              <a:ext uri="{FF2B5EF4-FFF2-40B4-BE49-F238E27FC236}">
                <a16:creationId xmlns:a16="http://schemas.microsoft.com/office/drawing/2014/main" id="{E47CAE22-3FA7-63B9-02C0-420CAD85B5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2889" y="589119"/>
            <a:ext cx="1243822" cy="328510"/>
          </a:xfrm>
          <a:prstGeom prst="rect">
            <a:avLst/>
          </a:prstGeom>
        </p:spPr>
      </p:pic>
      <p:sp>
        <p:nvSpPr>
          <p:cNvPr id="12" name="copyright">
            <a:extLst>
              <a:ext uri="{FF2B5EF4-FFF2-40B4-BE49-F238E27FC236}">
                <a16:creationId xmlns:a16="http://schemas.microsoft.com/office/drawing/2014/main" id="{FBF1ECEA-3287-CFEB-001D-C9D7A31B23AF}"/>
              </a:ext>
            </a:extLst>
          </p:cNvPr>
          <p:cNvSpPr txBox="1"/>
          <p:nvPr userDrawn="1"/>
        </p:nvSpPr>
        <p:spPr>
          <a:xfrm>
            <a:off x="6483890" y="6619375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>
                  <a:glow rad="63500">
                    <a:srgbClr val="000000">
                      <a:alpha val="41000"/>
                    </a:srgbClr>
                  </a:glow>
                </a:effectLst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>
                  <a:glow rad="63500">
                    <a:srgbClr val="000000">
                      <a:alpha val="41000"/>
                    </a:srgbClr>
                  </a:glow>
                </a:effectLst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>
                <a:glow rad="63500">
                  <a:srgbClr val="000000">
                    <a:alpha val="41000"/>
                  </a:srgbClr>
                </a:glow>
              </a:effectLst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17281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: dark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 dots in the sky&#10;&#10;AI-generated content may be incorrect.">
            <a:extLst>
              <a:ext uri="{FF2B5EF4-FFF2-40B4-BE49-F238E27FC236}">
                <a16:creationId xmlns:a16="http://schemas.microsoft.com/office/drawing/2014/main" id="{F35D511F-5E65-1590-BFB1-131E2E6E2C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E13C55E-D8C3-B0AA-928A-416225D21CD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5000">
                <a:srgbClr val="000000">
                  <a:alpha val="0"/>
                </a:srgbClr>
              </a:gs>
              <a:gs pos="0">
                <a:srgbClr val="000000"/>
              </a:gs>
            </a:gsLst>
            <a:lin ang="180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8214" y="902577"/>
            <a:ext cx="3091443" cy="492443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207871" y="86456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51079" y="864565"/>
            <a:ext cx="5485564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207871" y="181998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51079" y="1819980"/>
            <a:ext cx="5485564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07871" y="277539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851079" y="2775395"/>
            <a:ext cx="5485564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07871" y="373081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51079" y="3730810"/>
            <a:ext cx="5485564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207871" y="4686223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851079" y="4686223"/>
            <a:ext cx="5485564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01AB161-4BFB-138B-C93C-DFFFE563CF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214" y="1559342"/>
            <a:ext cx="3091443" cy="24154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0" indent="0">
              <a:buNone/>
              <a:defRPr sz="1800"/>
            </a:lvl2pPr>
            <a:lvl3pPr marL="228594">
              <a:buFont typeface="Graphik" panose="020B0604020202020204" pitchFamily="34" charset="0"/>
              <a:buChar char="•"/>
              <a:defRPr sz="1800"/>
            </a:lvl3pPr>
            <a:lvl4pPr marL="457189">
              <a:buFont typeface="Graphik"/>
              <a:buChar char="–"/>
              <a:defRPr sz="1600"/>
            </a:lvl4pPr>
            <a:lvl5pPr marL="685783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 in Graphik regular</a:t>
            </a:r>
            <a:endParaRPr lang="en-US"/>
          </a:p>
        </p:txBody>
      </p:sp>
      <p:sp>
        <p:nvSpPr>
          <p:cNvPr id="9" name="copyright">
            <a:extLst>
              <a:ext uri="{FF2B5EF4-FFF2-40B4-BE49-F238E27FC236}">
                <a16:creationId xmlns:a16="http://schemas.microsoft.com/office/drawing/2014/main" id="{740A463D-CC9B-65F0-9A9A-D64C19B12F4D}"/>
              </a:ext>
            </a:extLst>
          </p:cNvPr>
          <p:cNvSpPr txBox="1"/>
          <p:nvPr userDrawn="1"/>
        </p:nvSpPr>
        <p:spPr>
          <a:xfrm>
            <a:off x="6483890" y="6619375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>
                  <a:glow rad="63500">
                    <a:srgbClr val="000000">
                      <a:alpha val="20000"/>
                    </a:srgbClr>
                  </a:glow>
                </a:effectLst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>
                  <a:glow rad="63500">
                    <a:srgbClr val="000000">
                      <a:alpha val="20000"/>
                    </a:srgbClr>
                  </a:glow>
                </a:effectLst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>
                <a:glow rad="63500">
                  <a:srgbClr val="000000">
                    <a:alpha val="20000"/>
                  </a:srgbClr>
                </a:glow>
              </a:effectLst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" name="slide number automatic">
            <a:extLst>
              <a:ext uri="{FF2B5EF4-FFF2-40B4-BE49-F238E27FC236}">
                <a16:creationId xmlns:a16="http://schemas.microsoft.com/office/drawing/2014/main" id="{DFEAFFD9-AA4F-BFDC-2F8F-3904998D4F82}"/>
              </a:ext>
            </a:extLst>
          </p:cNvPr>
          <p:cNvSpPr txBox="1"/>
          <p:nvPr userDrawn="1"/>
        </p:nvSpPr>
        <p:spPr>
          <a:xfrm>
            <a:off x="11845419" y="661937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75000"/>
                  </a:srgbClr>
                </a:solidFill>
                <a:effectLst>
                  <a:glow rad="63500">
                    <a:srgbClr val="000000">
                      <a:alpha val="20000"/>
                    </a:srgbClr>
                  </a:glow>
                </a:effectLst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75000"/>
                </a:srgbClr>
              </a:solidFill>
              <a:effectLst>
                <a:glow rad="63500">
                  <a:srgbClr val="000000">
                    <a:alpha val="20000"/>
                  </a:srgbClr>
                </a:glow>
              </a:effectLst>
              <a:uLnTx/>
              <a:uFillTx/>
              <a:latin typeface="Graphik-Semibold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A959CEC-41EC-53BB-3B6B-E0DD2B88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801986" y="801999"/>
            <a:ext cx="0" cy="4440035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217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386862"/>
            <a:ext cx="11022110" cy="34471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59AAAA5D-2AB4-B38C-080F-1180D73FCE64}"/>
              </a:ext>
            </a:extLst>
          </p:cNvPr>
          <p:cNvSpPr txBox="1"/>
          <p:nvPr userDrawn="1"/>
        </p:nvSpPr>
        <p:spPr>
          <a:xfrm>
            <a:off x="11733434" y="6573208"/>
            <a:ext cx="3583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800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66522-1DC0-241F-665B-C238241E8FCA}"/>
              </a:ext>
            </a:extLst>
          </p:cNvPr>
          <p:cNvSpPr txBox="1"/>
          <p:nvPr userDrawn="1"/>
        </p:nvSpPr>
        <p:spPr>
          <a:xfrm>
            <a:off x="6645645" y="6573208"/>
            <a:ext cx="52669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Material, Non-Public - Not To Be Distributed Further</a:t>
            </a:r>
          </a:p>
        </p:txBody>
      </p:sp>
    </p:spTree>
    <p:extLst>
      <p:ext uri="{BB962C8B-B14F-4D97-AF65-F5344CB8AC3E}">
        <p14:creationId xmlns:p14="http://schemas.microsoft.com/office/powerpoint/2010/main" val="3639075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A6BD3743-AD69-7F56-6983-820B88411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386862"/>
            <a:ext cx="11022110" cy="34471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pyright">
            <a:extLst>
              <a:ext uri="{FF2B5EF4-FFF2-40B4-BE49-F238E27FC236}">
                <a16:creationId xmlns:a16="http://schemas.microsoft.com/office/drawing/2014/main" id="{2D769536-A88C-A72D-EC5A-1330D45BBD13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" name="slide number automatic">
            <a:extLst>
              <a:ext uri="{FF2B5EF4-FFF2-40B4-BE49-F238E27FC236}">
                <a16:creationId xmlns:a16="http://schemas.microsoft.com/office/drawing/2014/main" id="{E6FEB498-6D39-6C49-13D6-BB1652F0A813}"/>
              </a:ext>
            </a:extLst>
          </p:cNvPr>
          <p:cNvSpPr txBox="1"/>
          <p:nvPr userDrawn="1"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78404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urple dots in the sky&#10;&#10;AI-generated content may be incorrect.">
            <a:extLst>
              <a:ext uri="{FF2B5EF4-FFF2-40B4-BE49-F238E27FC236}">
                <a16:creationId xmlns:a16="http://schemas.microsoft.com/office/drawing/2014/main" id="{7C343CD1-670D-5341-AEF5-0E839F8F1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7691C2F-3B4B-9758-81EE-5698E8227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3010439"/>
            <a:ext cx="6793919" cy="1329595"/>
          </a:xfrm>
          <a:prstGeom prst="rect">
            <a:avLst/>
          </a:prstGeom>
        </p:spPr>
        <p:txBody>
          <a:bodyPr anchor="b">
            <a:sp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pyright">
            <a:extLst>
              <a:ext uri="{FF2B5EF4-FFF2-40B4-BE49-F238E27FC236}">
                <a16:creationId xmlns:a16="http://schemas.microsoft.com/office/drawing/2014/main" id="{AA05CDB9-12F7-322C-504C-790219DE0D3A}"/>
              </a:ext>
            </a:extLst>
          </p:cNvPr>
          <p:cNvSpPr txBox="1"/>
          <p:nvPr userDrawn="1"/>
        </p:nvSpPr>
        <p:spPr>
          <a:xfrm>
            <a:off x="6483890" y="6619375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50000"/>
                  </a:scheme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50000"/>
                  </a:scheme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chemeClr val="tx1">
                  <a:alpha val="50000"/>
                </a:scheme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1C7789E0-2080-290B-2CA9-566759C5F9DB}"/>
              </a:ext>
            </a:extLst>
          </p:cNvPr>
          <p:cNvSpPr txBox="1"/>
          <p:nvPr userDrawn="1"/>
        </p:nvSpPr>
        <p:spPr>
          <a:xfrm>
            <a:off x="11845419" y="6619375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alpha val="50000"/>
                  </a:scheme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chemeClr val="tx1">
                  <a:alpha val="50000"/>
                </a:scheme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1703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urple dots in the sky&#10;&#10;AI-generated content may be incorrect.">
            <a:extLst>
              <a:ext uri="{FF2B5EF4-FFF2-40B4-BE49-F238E27FC236}">
                <a16:creationId xmlns:a16="http://schemas.microsoft.com/office/drawing/2014/main" id="{5C274AAE-C3B4-A9F3-3CE4-3F7221DF7B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A6BD3743-AD69-7F56-6983-820B88411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386862"/>
            <a:ext cx="11022110" cy="34471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pyright">
            <a:extLst>
              <a:ext uri="{FF2B5EF4-FFF2-40B4-BE49-F238E27FC236}">
                <a16:creationId xmlns:a16="http://schemas.microsoft.com/office/drawing/2014/main" id="{2D769536-A88C-A72D-EC5A-1330D45BBD13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" name="slide number automatic">
            <a:extLst>
              <a:ext uri="{FF2B5EF4-FFF2-40B4-BE49-F238E27FC236}">
                <a16:creationId xmlns:a16="http://schemas.microsoft.com/office/drawing/2014/main" id="{E6FEB498-6D39-6C49-13D6-BB1652F0A813}"/>
              </a:ext>
            </a:extLst>
          </p:cNvPr>
          <p:cNvSpPr txBox="1"/>
          <p:nvPr userDrawn="1"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  <p:sp>
        <p:nvSpPr>
          <p:cNvPr id="16" name="GTS_Purple">
            <a:extLst>
              <a:ext uri="{FF2B5EF4-FFF2-40B4-BE49-F238E27FC236}">
                <a16:creationId xmlns:a16="http://schemas.microsoft.com/office/drawing/2014/main" id="{FA7693A3-AAC1-27FC-E424-485E6AF73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267351" y="6518431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627E4A-1573-6566-25C2-BDC59FC316BE}"/>
              </a:ext>
            </a:extLst>
          </p:cNvPr>
          <p:cNvSpPr/>
          <p:nvPr userDrawn="1"/>
        </p:nvSpPr>
        <p:spPr>
          <a:xfrm>
            <a:off x="11403" y="0"/>
            <a:ext cx="12192000" cy="6858000"/>
          </a:xfrm>
          <a:prstGeom prst="rect">
            <a:avLst/>
          </a:prstGeom>
          <a:gradFill>
            <a:gsLst>
              <a:gs pos="35000">
                <a:schemeClr val="bg1">
                  <a:alpha val="0"/>
                </a:schemeClr>
              </a:gs>
              <a:gs pos="0">
                <a:schemeClr val="bg1"/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8862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CC1F2C-BE8A-1EAD-B17F-71961BB10C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16152487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: 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urple particles in the air&#10;&#10;AI-generated content may be incorrect.">
            <a:extLst>
              <a:ext uri="{FF2B5EF4-FFF2-40B4-BE49-F238E27FC236}">
                <a16:creationId xmlns:a16="http://schemas.microsoft.com/office/drawing/2014/main" id="{B2072EF2-0B33-EB8E-CF49-A220AFB3A1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999" r="25000" b="435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pyright">
            <a:extLst>
              <a:ext uri="{FF2B5EF4-FFF2-40B4-BE49-F238E27FC236}">
                <a16:creationId xmlns:a16="http://schemas.microsoft.com/office/drawing/2014/main" id="{2BB6E7D9-ED67-57FC-3210-E22FDF92BB63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FA265B6B-18F5-86B9-65D4-E80FFDA53922}"/>
              </a:ext>
            </a:extLst>
          </p:cNvPr>
          <p:cNvSpPr txBox="1"/>
          <p:nvPr userDrawn="1"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17278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4">
            <a:extLst>
              <a:ext uri="{FF2B5EF4-FFF2-40B4-BE49-F238E27FC236}">
                <a16:creationId xmlns:a16="http://schemas.microsoft.com/office/drawing/2014/main" id="{24CD1717-602E-5E02-5F40-7C5DB953D1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5" b="19145"/>
          <a:stretch/>
        </p:blipFill>
        <p:spPr>
          <a:xfrm>
            <a:off x="4338638" y="0"/>
            <a:ext cx="7853362" cy="6858000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740DE034-332B-5000-64AD-704177D29DCC}"/>
              </a:ext>
            </a:extLst>
          </p:cNvPr>
          <p:cNvSpPr txBox="1">
            <a:spLocks/>
          </p:cNvSpPr>
          <p:nvPr userDrawn="1"/>
        </p:nvSpPr>
        <p:spPr>
          <a:xfrm>
            <a:off x="11636862" y="6498794"/>
            <a:ext cx="550862" cy="193074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90F471-3972-4120-B8B3-0237DE626C35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96968C"/>
              </a:solidFill>
              <a:effectLst/>
              <a:uLnTx/>
              <a:uFillTx/>
              <a:latin typeface="Graphik Semibold"/>
              <a:ea typeface="+mn-ea"/>
              <a:cs typeface="+mn-cs"/>
            </a:endParaRPr>
          </a:p>
        </p:txBody>
      </p:sp>
      <p:sp>
        <p:nvSpPr>
          <p:cNvPr id="11" name="copyright">
            <a:extLst>
              <a:ext uri="{FF2B5EF4-FFF2-40B4-BE49-F238E27FC236}">
                <a16:creationId xmlns:a16="http://schemas.microsoft.com/office/drawing/2014/main" id="{E8D045D4-3554-F78A-6563-6B42A49D465A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7585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1: dark mo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F4A1F-A9A2-C0E6-9BF3-A45E1BB9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683646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BD757F29-5B8C-430C-B53D-FA44B1887B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7536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4122B155-BA05-874A-7587-FD87E46FA2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9109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ctr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3pPr>
            <a:lvl4pPr marL="182875" indent="-182875" algn="ctr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EABD27E6-4547-45B3-9AC5-1EF508AE88E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969556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1530D0-8A8F-68C0-4E3A-39EE60F2A54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811129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ctr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3pPr>
            <a:lvl4pPr marL="182875" indent="-182875" algn="ctr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31C34651-25FA-45DD-86DF-BB58EBE9AA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331576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220583F-078A-E528-E802-2F888AD1F0C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73149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ctr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3pPr>
            <a:lvl4pPr marL="182875" indent="-182875" algn="ctr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B32375EE-E449-4B59-B987-5D6EBFBDF3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693596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54AA6FC-4B12-B058-1F73-83023D3E1D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535169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ctr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3pPr>
            <a:lvl4pPr marL="182875" indent="-182875" algn="ctr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</p:txBody>
      </p: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EE1692D5-4CE6-4990-8769-B146983B947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055617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E7585F8-AF83-86FE-9FDC-FCBB8F0FDCB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897190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ctr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3pPr>
            <a:lvl4pPr marL="182875" indent="-182875" algn="ctr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</p:txBody>
      </p:sp>
      <p:sp>
        <p:nvSpPr>
          <p:cNvPr id="11" name="slide number automatic">
            <a:extLst>
              <a:ext uri="{FF2B5EF4-FFF2-40B4-BE49-F238E27FC236}">
                <a16:creationId xmlns:a16="http://schemas.microsoft.com/office/drawing/2014/main" id="{7989394A-5B43-0C89-65EF-0FCBCE99B576}"/>
              </a:ext>
            </a:extLst>
          </p:cNvPr>
          <p:cNvSpPr txBox="1"/>
          <p:nvPr userDrawn="1"/>
        </p:nvSpPr>
        <p:spPr>
          <a:xfrm>
            <a:off x="11733434" y="6573208"/>
            <a:ext cx="3583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800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9E90A6CB-B1C0-FFDF-5537-443E60A1ED06}"/>
              </a:ext>
            </a:extLst>
          </p:cNvPr>
          <p:cNvSpPr txBox="1">
            <a:spLocks/>
          </p:cNvSpPr>
          <p:nvPr userDrawn="1"/>
        </p:nvSpPr>
        <p:spPr>
          <a:xfrm>
            <a:off x="596347" y="386862"/>
            <a:ext cx="11077727" cy="34471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Graphik Semibold" panose="020B0503030202060203" pitchFamily="34" charset="77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503030202060203" pitchFamily="34" charset="77"/>
                <a:ea typeface="+mj-ea"/>
                <a:cs typeface="+mj-cs"/>
              </a:rPr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58E534-FAF7-A7D5-8ED7-C332BE7AE716}"/>
              </a:ext>
            </a:extLst>
          </p:cNvPr>
          <p:cNvSpPr txBox="1"/>
          <p:nvPr userDrawn="1"/>
        </p:nvSpPr>
        <p:spPr>
          <a:xfrm>
            <a:off x="6645645" y="6573208"/>
            <a:ext cx="52669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Material, Non-Public - Not To Be Distributed Further</a:t>
            </a:r>
          </a:p>
        </p:txBody>
      </p:sp>
    </p:spTree>
    <p:extLst>
      <p:ext uri="{BB962C8B-B14F-4D97-AF65-F5344CB8AC3E}">
        <p14:creationId xmlns:p14="http://schemas.microsoft.com/office/powerpoint/2010/main" val="37667692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: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automatic">
            <a:extLst>
              <a:ext uri="{FF2B5EF4-FFF2-40B4-BE49-F238E27FC236}">
                <a16:creationId xmlns:a16="http://schemas.microsoft.com/office/drawing/2014/main" id="{45C380C0-0E3B-275C-DC35-6D1237B9ADCF}"/>
              </a:ext>
            </a:extLst>
          </p:cNvPr>
          <p:cNvSpPr txBox="1"/>
          <p:nvPr userDrawn="1"/>
        </p:nvSpPr>
        <p:spPr>
          <a:xfrm>
            <a:off x="11733434" y="6573208"/>
            <a:ext cx="3583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800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63B08A-41D7-E69E-6917-645A1B865331}"/>
              </a:ext>
            </a:extLst>
          </p:cNvPr>
          <p:cNvSpPr txBox="1"/>
          <p:nvPr userDrawn="1"/>
        </p:nvSpPr>
        <p:spPr>
          <a:xfrm>
            <a:off x="6645645" y="6573208"/>
            <a:ext cx="52669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Material, Non-Public - Not To Be Distributed Further</a:t>
            </a:r>
          </a:p>
        </p:txBody>
      </p:sp>
    </p:spTree>
    <p:extLst>
      <p:ext uri="{BB962C8B-B14F-4D97-AF65-F5344CB8AC3E}">
        <p14:creationId xmlns:p14="http://schemas.microsoft.com/office/powerpoint/2010/main" val="25396440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: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automatic">
            <a:extLst>
              <a:ext uri="{FF2B5EF4-FFF2-40B4-BE49-F238E27FC236}">
                <a16:creationId xmlns:a16="http://schemas.microsoft.com/office/drawing/2014/main" id="{45C380C0-0E3B-275C-DC35-6D1237B9ADCF}"/>
              </a:ext>
            </a:extLst>
          </p:cNvPr>
          <p:cNvSpPr txBox="1"/>
          <p:nvPr userDrawn="1"/>
        </p:nvSpPr>
        <p:spPr>
          <a:xfrm>
            <a:off x="11733434" y="6573208"/>
            <a:ext cx="3583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800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63B08A-41D7-E69E-6917-645A1B865331}"/>
              </a:ext>
            </a:extLst>
          </p:cNvPr>
          <p:cNvSpPr txBox="1"/>
          <p:nvPr userDrawn="1"/>
        </p:nvSpPr>
        <p:spPr>
          <a:xfrm>
            <a:off x="6645645" y="6573208"/>
            <a:ext cx="52669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alpha val="40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Material, Non-Public - Not To Be Distributed Further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20DEF24-CE2F-C661-2332-E8438162E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236252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49B96C-8E74-4C8B-BDE4-9B82801CA0E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1"/>
            <a:ext cx="11430000" cy="4940300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81296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5ACBF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69EEA-9E70-8049-B31C-4D59E4B7927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71B882E3-AA57-DB47-B7F5-4E115F25E2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6AF662F-5FB5-374D-A851-A69DE83E04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637" y="418244"/>
            <a:ext cx="5641364" cy="10304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3200" b="1" i="0">
                <a:latin typeface="Graphik-Semibold" panose="020B0503030202060203" pitchFamily="34" charset="77"/>
              </a:defRPr>
            </a:lvl1pPr>
          </a:lstStyle>
          <a:p>
            <a:pPr lvl="0"/>
            <a:r>
              <a:rPr lang="en-US"/>
              <a:t>Click to edit this master title</a:t>
            </a:r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7568402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Content: title only dark mode">
    <p:bg>
      <p:bgPr>
        <a:blipFill dpi="0" rotWithShape="1">
          <a:blip r:embed="rId2">
            <a:alphaModFix amt="4552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DDBBE6-A10B-94FD-3999-C4B7BA4411B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185400" y="6519446"/>
            <a:ext cx="2006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raphik" panose="020B0503030202060203" pitchFamily="34" charset="77"/>
              </a:rPr>
              <a:t>Approved content — do not modify.</a:t>
            </a:r>
            <a:b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raphik" panose="020B0503030202060203" pitchFamily="34" charset="77"/>
              </a:rPr>
            </a:b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718717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Key message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E36F867-B36A-BD05-3724-F673E9B7FF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2037347"/>
            <a:ext cx="7200000" cy="2783304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0" i="0" kern="1200">
                <a:solidFill>
                  <a:schemeClr val="tx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key message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396F66A-6970-5EA7-7E1A-D2FFFC3D64A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5460" y="6423557"/>
            <a:ext cx="1839073" cy="168434"/>
          </a:xfrm>
          <a:prstGeom prst="rect">
            <a:avLst/>
          </a:prstGeom>
        </p:spPr>
      </p:pic>
      <p:sp>
        <p:nvSpPr>
          <p:cNvPr id="7" name="copyright">
            <a:extLst>
              <a:ext uri="{FF2B5EF4-FFF2-40B4-BE49-F238E27FC236}">
                <a16:creationId xmlns:a16="http://schemas.microsoft.com/office/drawing/2014/main" id="{828AC870-4C91-ECA5-1637-893C05393C06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8" name="slide number automatic">
            <a:extLst>
              <a:ext uri="{FF2B5EF4-FFF2-40B4-BE49-F238E27FC236}">
                <a16:creationId xmlns:a16="http://schemas.microsoft.com/office/drawing/2014/main" id="{8336E59D-5C35-68BB-9D9F-721F450078BF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6227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ong Headline Only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1FD195-BBC4-4958-8CDE-D71544D0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D63887-EBB0-6B8C-5279-253566391E30}"/>
              </a:ext>
            </a:extLst>
          </p:cNvPr>
          <p:cNvSpPr/>
          <p:nvPr userDrawn="1"/>
        </p:nvSpPr>
        <p:spPr>
          <a:xfrm rot="5400000">
            <a:off x="-3363048" y="3363046"/>
            <a:ext cx="6858008" cy="131913"/>
          </a:xfrm>
          <a:prstGeom prst="rect">
            <a:avLst/>
          </a:prstGeom>
          <a:gradFill>
            <a:gsLst>
              <a:gs pos="100000">
                <a:schemeClr val="accent1"/>
              </a:gs>
              <a:gs pos="2000">
                <a:schemeClr val="accent2">
                  <a:lumMod val="9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7843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1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198A5B9C-C3DA-AD99-4E28-C97B8A81C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D344E3-E54F-25F8-2F2F-980511EB6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371601"/>
            <a:ext cx="11084673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36D783B-3D17-65E3-AC4E-AA6A456CCA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5460" y="6423557"/>
            <a:ext cx="1839073" cy="168434"/>
          </a:xfrm>
          <a:prstGeom prst="rect">
            <a:avLst/>
          </a:prstGeom>
        </p:spPr>
      </p:pic>
      <p:sp>
        <p:nvSpPr>
          <p:cNvPr id="3" name="copyright">
            <a:extLst>
              <a:ext uri="{FF2B5EF4-FFF2-40B4-BE49-F238E27FC236}">
                <a16:creationId xmlns:a16="http://schemas.microsoft.com/office/drawing/2014/main" id="{7B43A97B-3BB8-6EA0-2D74-3C1D6AFAA408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F08390FE-E7B0-0BF5-1038-C52ADA1F960D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013253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: title only dark mo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EE68C52-58A3-3CAB-DBA2-76BFC17ED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64F185-BDF8-C78E-68E3-8CACC97ED4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176" y="2973856"/>
            <a:ext cx="1673190" cy="1398587"/>
          </a:xfrm>
        </p:spPr>
        <p:txBody>
          <a:bodyPr anchor="ctr"/>
          <a:lstStyle>
            <a:lvl1pPr algn="ctr">
              <a:defRPr sz="1800">
                <a:latin typeface="+mj-lt"/>
              </a:defRPr>
            </a:lvl1pPr>
            <a:lvl2pPr marL="0" indent="0" algn="ctr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C801C2D-7D64-8263-4E0F-DBAC6324CA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06290" y="2973856"/>
            <a:ext cx="1673190" cy="1398587"/>
          </a:xfrm>
        </p:spPr>
        <p:txBody>
          <a:bodyPr anchor="ctr"/>
          <a:lstStyle>
            <a:lvl1pPr algn="ctr">
              <a:defRPr sz="1800">
                <a:latin typeface="+mj-lt"/>
              </a:defRPr>
            </a:lvl1pPr>
            <a:lvl2pPr marL="0" indent="0" algn="ctr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56CEB897-8AD3-19A6-3F17-51E65EF0E7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9404" y="2973856"/>
            <a:ext cx="1673190" cy="1398587"/>
          </a:xfrm>
        </p:spPr>
        <p:txBody>
          <a:bodyPr anchor="ctr"/>
          <a:lstStyle>
            <a:lvl1pPr algn="ctr">
              <a:defRPr sz="1800">
                <a:latin typeface="+mj-lt"/>
              </a:defRPr>
            </a:lvl1pPr>
            <a:lvl2pPr marL="0" indent="0" algn="ctr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EEA00E4B-6391-CC83-411A-98CBD65B84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12518" y="2973856"/>
            <a:ext cx="1673190" cy="1398587"/>
          </a:xfrm>
        </p:spPr>
        <p:txBody>
          <a:bodyPr anchor="ctr"/>
          <a:lstStyle>
            <a:lvl1pPr algn="ctr">
              <a:defRPr sz="1800">
                <a:latin typeface="+mj-lt"/>
              </a:defRPr>
            </a:lvl1pPr>
            <a:lvl2pPr marL="0" indent="0" algn="ctr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6A6974AE-E46E-88FE-0CF6-84E03A565B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65634" y="2973856"/>
            <a:ext cx="1673190" cy="1398587"/>
          </a:xfrm>
        </p:spPr>
        <p:txBody>
          <a:bodyPr anchor="ctr"/>
          <a:lstStyle>
            <a:lvl1pPr algn="ctr">
              <a:defRPr sz="1800">
                <a:latin typeface="+mj-lt"/>
              </a:defRPr>
            </a:lvl1pPr>
            <a:lvl2pPr marL="0" indent="0" algn="ctr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C07693-1B49-E7EE-F30A-6440265D9F0D}"/>
              </a:ext>
            </a:extLst>
          </p:cNvPr>
          <p:cNvSpPr txBox="1"/>
          <p:nvPr userDrawn="1"/>
        </p:nvSpPr>
        <p:spPr>
          <a:xfrm>
            <a:off x="1519084" y="556014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 dirty="0"/>
          </a:p>
        </p:txBody>
      </p:sp>
      <p:sp>
        <p:nvSpPr>
          <p:cNvPr id="7" name="copyright">
            <a:extLst>
              <a:ext uri="{FF2B5EF4-FFF2-40B4-BE49-F238E27FC236}">
                <a16:creationId xmlns:a16="http://schemas.microsoft.com/office/drawing/2014/main" id="{AABB9860-0009-66AA-7213-BDBFE92CCCAB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" name="slide number automatic">
            <a:extLst>
              <a:ext uri="{FF2B5EF4-FFF2-40B4-BE49-F238E27FC236}">
                <a16:creationId xmlns:a16="http://schemas.microsoft.com/office/drawing/2014/main" id="{7F4AF4D0-35C2-613D-6A7D-7C3A2CC1A309}"/>
              </a:ext>
            </a:extLst>
          </p:cNvPr>
          <p:cNvSpPr txBox="1"/>
          <p:nvPr userDrawn="1"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0696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: title only dark mo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EE68C52-58A3-3CAB-DBA2-76BFC17ED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64F185-BDF8-C78E-68E3-8CACC97ED4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176" y="2973856"/>
            <a:ext cx="1673190" cy="1398587"/>
          </a:xfrm>
        </p:spPr>
        <p:txBody>
          <a:bodyPr anchor="ctr"/>
          <a:lstStyle>
            <a:lvl1pPr algn="ctr">
              <a:defRPr sz="1800">
                <a:latin typeface="+mj-lt"/>
              </a:defRPr>
            </a:lvl1pPr>
            <a:lvl2pPr marL="0" indent="0" algn="ctr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C801C2D-7D64-8263-4E0F-DBAC6324CA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06290" y="2973856"/>
            <a:ext cx="1673190" cy="1398587"/>
          </a:xfrm>
        </p:spPr>
        <p:txBody>
          <a:bodyPr anchor="ctr"/>
          <a:lstStyle>
            <a:lvl1pPr algn="ctr">
              <a:defRPr sz="1800">
                <a:latin typeface="+mj-lt"/>
              </a:defRPr>
            </a:lvl1pPr>
            <a:lvl2pPr marL="0" indent="0" algn="ctr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56CEB897-8AD3-19A6-3F17-51E65EF0E7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9404" y="2973856"/>
            <a:ext cx="1673190" cy="1398587"/>
          </a:xfrm>
        </p:spPr>
        <p:txBody>
          <a:bodyPr anchor="ctr"/>
          <a:lstStyle>
            <a:lvl1pPr algn="ctr">
              <a:defRPr sz="1800">
                <a:latin typeface="+mj-lt"/>
              </a:defRPr>
            </a:lvl1pPr>
            <a:lvl2pPr marL="0" indent="0" algn="ctr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EEA00E4B-6391-CC83-411A-98CBD65B84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12518" y="2973856"/>
            <a:ext cx="1673190" cy="1398587"/>
          </a:xfrm>
        </p:spPr>
        <p:txBody>
          <a:bodyPr anchor="ctr"/>
          <a:lstStyle>
            <a:lvl1pPr algn="ctr">
              <a:defRPr sz="1800">
                <a:latin typeface="+mj-lt"/>
              </a:defRPr>
            </a:lvl1pPr>
            <a:lvl2pPr marL="0" indent="0" algn="ctr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6A6974AE-E46E-88FE-0CF6-84E03A565B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65634" y="2973856"/>
            <a:ext cx="1673190" cy="1398587"/>
          </a:xfrm>
        </p:spPr>
        <p:txBody>
          <a:bodyPr anchor="ctr"/>
          <a:lstStyle>
            <a:lvl1pPr algn="ctr">
              <a:defRPr sz="1800">
                <a:latin typeface="+mj-lt"/>
              </a:defRPr>
            </a:lvl1pPr>
            <a:lvl2pPr marL="0" indent="0" algn="ctr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C07693-1B49-E7EE-F30A-6440265D9F0D}"/>
              </a:ext>
            </a:extLst>
          </p:cNvPr>
          <p:cNvSpPr txBox="1"/>
          <p:nvPr userDrawn="1"/>
        </p:nvSpPr>
        <p:spPr>
          <a:xfrm>
            <a:off x="1519084" y="556014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45948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386862"/>
            <a:ext cx="11022110" cy="34471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8024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urple dots in the sky&#10;&#10;AI-generated content may be incorrect.">
            <a:extLst>
              <a:ext uri="{FF2B5EF4-FFF2-40B4-BE49-F238E27FC236}">
                <a16:creationId xmlns:a16="http://schemas.microsoft.com/office/drawing/2014/main" id="{5C274AAE-C3B4-A9F3-3CE4-3F7221DF7B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A6BD3743-AD69-7F56-6983-820B88411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386862"/>
            <a:ext cx="11022110" cy="34471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pyright">
            <a:extLst>
              <a:ext uri="{FF2B5EF4-FFF2-40B4-BE49-F238E27FC236}">
                <a16:creationId xmlns:a16="http://schemas.microsoft.com/office/drawing/2014/main" id="{2D769536-A88C-A72D-EC5A-1330D45BBD13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" name="slide number automatic">
            <a:extLst>
              <a:ext uri="{FF2B5EF4-FFF2-40B4-BE49-F238E27FC236}">
                <a16:creationId xmlns:a16="http://schemas.microsoft.com/office/drawing/2014/main" id="{E6FEB498-6D39-6C49-13D6-BB1652F0A813}"/>
              </a:ext>
            </a:extLst>
          </p:cNvPr>
          <p:cNvSpPr txBox="1"/>
          <p:nvPr userDrawn="1"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  <p:sp>
        <p:nvSpPr>
          <p:cNvPr id="16" name="GTS_Purple">
            <a:extLst>
              <a:ext uri="{FF2B5EF4-FFF2-40B4-BE49-F238E27FC236}">
                <a16:creationId xmlns:a16="http://schemas.microsoft.com/office/drawing/2014/main" id="{FA7693A3-AAC1-27FC-E424-485E6AF73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267351" y="6518431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627E4A-1573-6566-25C2-BDC59FC316BE}"/>
              </a:ext>
            </a:extLst>
          </p:cNvPr>
          <p:cNvSpPr/>
          <p:nvPr userDrawn="1"/>
        </p:nvSpPr>
        <p:spPr>
          <a:xfrm>
            <a:off x="11403" y="0"/>
            <a:ext cx="12192000" cy="6858000"/>
          </a:xfrm>
          <a:prstGeom prst="rect">
            <a:avLst/>
          </a:prstGeom>
          <a:gradFill>
            <a:gsLst>
              <a:gs pos="35000">
                <a:schemeClr val="bg1">
                  <a:alpha val="0"/>
                </a:schemeClr>
              </a:gs>
              <a:gs pos="0">
                <a:schemeClr val="bg1"/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777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: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 dots in the sky&#10;&#10;AI-generated content may be incorrect.">
            <a:extLst>
              <a:ext uri="{FF2B5EF4-FFF2-40B4-BE49-F238E27FC236}">
                <a16:creationId xmlns:a16="http://schemas.microsoft.com/office/drawing/2014/main" id="{6B4F70B6-00C6-BA82-AC27-012FE39057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25AC512-710E-17DF-38F3-946D0F679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3010439"/>
            <a:ext cx="6793919" cy="1329595"/>
          </a:xfrm>
          <a:prstGeom prst="rect">
            <a:avLst/>
          </a:prstGeom>
        </p:spPr>
        <p:txBody>
          <a:bodyPr anchor="b">
            <a:sp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827A4A8-760C-2A00-D03B-044F278877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69" y="4464055"/>
            <a:ext cx="6793919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D9005DE4-160E-4A60-9C16-4FE32BFEC0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52BE8060-C148-E659-E5DF-A8FFA8E7ED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6" y="6124059"/>
            <a:ext cx="183289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r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effectLst>
                  <a:glow rad="63500">
                    <a:schemeClr val="bg1">
                      <a:alpha val="41000"/>
                    </a:schemeClr>
                  </a:glow>
                </a:effectLst>
                <a:latin typeface="+mj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pic>
        <p:nvPicPr>
          <p:cNvPr id="11" name="accenture" descr="accenture logo">
            <a:extLst>
              <a:ext uri="{FF2B5EF4-FFF2-40B4-BE49-F238E27FC236}">
                <a16:creationId xmlns:a16="http://schemas.microsoft.com/office/drawing/2014/main" id="{E47CAE22-3FA7-63B9-02C0-420CAD85B5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2889" y="589119"/>
            <a:ext cx="1243822" cy="328510"/>
          </a:xfrm>
          <a:prstGeom prst="rect">
            <a:avLst/>
          </a:prstGeom>
        </p:spPr>
      </p:pic>
      <p:sp>
        <p:nvSpPr>
          <p:cNvPr id="12" name="copyright">
            <a:extLst>
              <a:ext uri="{FF2B5EF4-FFF2-40B4-BE49-F238E27FC236}">
                <a16:creationId xmlns:a16="http://schemas.microsoft.com/office/drawing/2014/main" id="{FBF1ECEA-3287-CFEB-001D-C9D7A31B23AF}"/>
              </a:ext>
            </a:extLst>
          </p:cNvPr>
          <p:cNvSpPr txBox="1"/>
          <p:nvPr userDrawn="1"/>
        </p:nvSpPr>
        <p:spPr>
          <a:xfrm>
            <a:off x="6483890" y="6619375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>
                  <a:glow rad="63500">
                    <a:srgbClr val="000000">
                      <a:alpha val="41000"/>
                    </a:srgbClr>
                  </a:glow>
                </a:effectLst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>
                  <a:glow rad="63500">
                    <a:srgbClr val="000000">
                      <a:alpha val="41000"/>
                    </a:srgbClr>
                  </a:glow>
                </a:effectLst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>
                <a:glow rad="63500">
                  <a:srgbClr val="000000">
                    <a:alpha val="41000"/>
                  </a:srgbClr>
                </a:glow>
              </a:effectLst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68606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386862"/>
            <a:ext cx="11022110" cy="34471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74558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: title only dark mo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EE68C52-58A3-3CAB-DBA2-76BFC17ED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64F185-BDF8-C78E-68E3-8CACC97ED4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176" y="2973856"/>
            <a:ext cx="1673190" cy="1398587"/>
          </a:xfrm>
        </p:spPr>
        <p:txBody>
          <a:bodyPr anchor="ctr"/>
          <a:lstStyle>
            <a:lvl1pPr algn="ctr">
              <a:defRPr sz="1800">
                <a:latin typeface="+mj-lt"/>
              </a:defRPr>
            </a:lvl1pPr>
            <a:lvl2pPr marL="0" indent="0" algn="ctr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C801C2D-7D64-8263-4E0F-DBAC6324CA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06290" y="2973856"/>
            <a:ext cx="1673190" cy="1398587"/>
          </a:xfrm>
        </p:spPr>
        <p:txBody>
          <a:bodyPr anchor="ctr"/>
          <a:lstStyle>
            <a:lvl1pPr algn="ctr">
              <a:defRPr sz="1800">
                <a:latin typeface="+mj-lt"/>
              </a:defRPr>
            </a:lvl1pPr>
            <a:lvl2pPr marL="0" indent="0" algn="ctr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56CEB897-8AD3-19A6-3F17-51E65EF0E7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9404" y="2973856"/>
            <a:ext cx="1673190" cy="1398587"/>
          </a:xfrm>
        </p:spPr>
        <p:txBody>
          <a:bodyPr anchor="ctr"/>
          <a:lstStyle>
            <a:lvl1pPr algn="ctr">
              <a:defRPr sz="1800">
                <a:latin typeface="+mj-lt"/>
              </a:defRPr>
            </a:lvl1pPr>
            <a:lvl2pPr marL="0" indent="0" algn="ctr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EEA00E4B-6391-CC83-411A-98CBD65B84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12518" y="2973856"/>
            <a:ext cx="1673190" cy="1398587"/>
          </a:xfrm>
        </p:spPr>
        <p:txBody>
          <a:bodyPr anchor="ctr"/>
          <a:lstStyle>
            <a:lvl1pPr algn="ctr">
              <a:defRPr sz="1800">
                <a:latin typeface="+mj-lt"/>
              </a:defRPr>
            </a:lvl1pPr>
            <a:lvl2pPr marL="0" indent="0" algn="ctr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6A6974AE-E46E-88FE-0CF6-84E03A565B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65634" y="2973856"/>
            <a:ext cx="1673190" cy="1398587"/>
          </a:xfrm>
        </p:spPr>
        <p:txBody>
          <a:bodyPr anchor="ctr"/>
          <a:lstStyle>
            <a:lvl1pPr algn="ctr">
              <a:defRPr sz="1800">
                <a:latin typeface="+mj-lt"/>
              </a:defRPr>
            </a:lvl1pPr>
            <a:lvl2pPr marL="0" indent="0" algn="ctr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C07693-1B49-E7EE-F30A-6440265D9F0D}"/>
              </a:ext>
            </a:extLst>
          </p:cNvPr>
          <p:cNvSpPr txBox="1"/>
          <p:nvPr userDrawn="1"/>
        </p:nvSpPr>
        <p:spPr>
          <a:xfrm>
            <a:off x="1519084" y="556014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  <p:sp>
        <p:nvSpPr>
          <p:cNvPr id="7" name="copyright">
            <a:extLst>
              <a:ext uri="{FF2B5EF4-FFF2-40B4-BE49-F238E27FC236}">
                <a16:creationId xmlns:a16="http://schemas.microsoft.com/office/drawing/2014/main" id="{98EBEA12-933E-C712-5889-5BFD24FFAD6C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" name="slide number automatic">
            <a:extLst>
              <a:ext uri="{FF2B5EF4-FFF2-40B4-BE49-F238E27FC236}">
                <a16:creationId xmlns:a16="http://schemas.microsoft.com/office/drawing/2014/main" id="{4B64B161-E7CA-14F1-292A-C1590D03B10F}"/>
              </a:ext>
            </a:extLst>
          </p:cNvPr>
          <p:cNvSpPr txBox="1"/>
          <p:nvPr userDrawn="1"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8993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1: dark mo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pyright">
            <a:extLst>
              <a:ext uri="{FF2B5EF4-FFF2-40B4-BE49-F238E27FC236}">
                <a16:creationId xmlns:a16="http://schemas.microsoft.com/office/drawing/2014/main" id="{8CD2E917-7591-5366-3555-CCA05307BE7C}"/>
              </a:ext>
            </a:extLst>
          </p:cNvPr>
          <p:cNvSpPr txBox="1"/>
          <p:nvPr userDrawn="1"/>
        </p:nvSpPr>
        <p:spPr>
          <a:xfrm>
            <a:off x="9031909" y="6427484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40000"/>
                  </a:srgbClr>
                </a:solidFill>
                <a:effectLst/>
                <a:uLnTx/>
                <a:uFillTx/>
                <a:latin typeface="Graphik Regular" panose="020B0503030202060203" pitchFamily="34" charset="77"/>
                <a:ea typeface="+mn-ea"/>
                <a:cs typeface="+mn-cs"/>
              </a:rPr>
              <a:t>Copyright © 2026 Accenture. All rights reserved.</a:t>
            </a: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40000"/>
                </a:srgbClr>
              </a:solidFill>
              <a:effectLst/>
              <a:uLnTx/>
              <a:uFillTx/>
              <a:latin typeface="Graphik Regular" panose="020B0503030202060203" pitchFamily="34" charset="77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CB9DA4-3F57-185F-A09C-2AC56BF14B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8F4A1F-A9A2-C0E6-9BF3-A45E1BB9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511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4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ags" Target="../tags/tag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819A2B92-D761-EF91-99F2-712E29C9DD1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6121202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6" imgH="428" progId="TCLayout.ActiveDocument.1">
                  <p:embed/>
                </p:oleObj>
              </mc:Choice>
              <mc:Fallback>
                <p:oleObj name="think-cell Slide" r:id="rId4" imgW="426" imgH="428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19A2B92-D761-EF91-99F2-712E29C9DD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60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95B5BA0A-6380-B432-0EE0-7504D60BA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75" y="372142"/>
            <a:ext cx="11087963" cy="56996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pyright">
            <a:extLst>
              <a:ext uri="{FF2B5EF4-FFF2-40B4-BE49-F238E27FC236}">
                <a16:creationId xmlns:a16="http://schemas.microsoft.com/office/drawing/2014/main" id="{D7168542-16BE-D612-5E30-F3C337A64F42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" name="slide number automatic">
            <a:extLst>
              <a:ext uri="{FF2B5EF4-FFF2-40B4-BE49-F238E27FC236}">
                <a16:creationId xmlns:a16="http://schemas.microsoft.com/office/drawing/2014/main" id="{A715331B-5D51-25D5-6AF8-22EEFED0E841}"/>
              </a:ext>
            </a:extLst>
          </p:cNvPr>
          <p:cNvSpPr txBox="1"/>
          <p:nvPr userDrawn="1"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999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</p:sldLayoutIdLst>
  <p:hf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8" pos="347">
          <p15:clr>
            <a:srgbClr val="9FCC3B"/>
          </p15:clr>
        </p15:guide>
        <p15:guide id="9" pos="733">
          <p15:clr>
            <a:srgbClr val="C35EA4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  <p15:guide id="13" pos="7333">
          <p15:clr>
            <a:srgbClr val="9FCC3B"/>
          </p15:clr>
        </p15:guide>
        <p15:guide id="14" orient="horz" pos="346">
          <p15:clr>
            <a:srgbClr val="9FCC3B"/>
          </p15:clr>
        </p15:guide>
        <p15:guide id="15" orient="horz" pos="3974">
          <p15:clr>
            <a:srgbClr val="9FCC3B"/>
          </p15:clr>
        </p15:guide>
        <p15:guide id="16" orient="horz" pos="845">
          <p15:clr>
            <a:srgbClr val="A4A3A4"/>
          </p15:clr>
        </p15:guide>
        <p15:guide id="17" orient="horz" pos="3861">
          <p15:clr>
            <a:srgbClr val="A4A3A4"/>
          </p15:clr>
        </p15:guide>
        <p15:guide id="18" pos="6924">
          <p15:clr>
            <a:srgbClr val="C35EA4"/>
          </p15:clr>
        </p15:guide>
        <p15:guide id="19" orient="horz" pos="1162">
          <p15:clr>
            <a:srgbClr val="FDE53C"/>
          </p15:clr>
        </p15:guide>
        <p15:guide id="20" pos="7015">
          <p15:clr>
            <a:srgbClr val="F26B43"/>
          </p15:clr>
        </p15:guide>
        <p15:guide id="21" pos="665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C868ABAD-80B4-04BB-0DA3-95930906B2C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6547536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26" imgH="428" progId="TCLayout.ActiveDocument.1">
                  <p:embed/>
                </p:oleObj>
              </mc:Choice>
              <mc:Fallback>
                <p:oleObj name="think-cell Slide" r:id="rId7" imgW="426" imgH="428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868ABAD-80B4-04BB-0DA3-95930906B2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60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95B5BA0A-6380-B432-0EE0-7504D60BA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75" y="372142"/>
            <a:ext cx="11087963" cy="56996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pyright">
            <a:extLst>
              <a:ext uri="{FF2B5EF4-FFF2-40B4-BE49-F238E27FC236}">
                <a16:creationId xmlns:a16="http://schemas.microsoft.com/office/drawing/2014/main" id="{71060F47-02E4-2BD5-E45C-262E64BC3451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" name="slide number automatic">
            <a:extLst>
              <a:ext uri="{FF2B5EF4-FFF2-40B4-BE49-F238E27FC236}">
                <a16:creationId xmlns:a16="http://schemas.microsoft.com/office/drawing/2014/main" id="{1D0D5738-6BD7-B3D1-D5FA-94FF88E25D98}"/>
              </a:ext>
            </a:extLst>
          </p:cNvPr>
          <p:cNvSpPr txBox="1"/>
          <p:nvPr userDrawn="1"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975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46" r:id="rId2"/>
    <p:sldLayoutId id="2147484908" r:id="rId3"/>
    <p:sldLayoutId id="2147484926" r:id="rId4"/>
  </p:sldLayoutIdLst>
  <p:hf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8" pos="347">
          <p15:clr>
            <a:srgbClr val="9FCC3B"/>
          </p15:clr>
        </p15:guide>
        <p15:guide id="9" pos="733">
          <p15:clr>
            <a:srgbClr val="C35EA4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  <p15:guide id="13" pos="7333">
          <p15:clr>
            <a:srgbClr val="9FCC3B"/>
          </p15:clr>
        </p15:guide>
        <p15:guide id="14" orient="horz" pos="346">
          <p15:clr>
            <a:srgbClr val="9FCC3B"/>
          </p15:clr>
        </p15:guide>
        <p15:guide id="15" orient="horz" pos="3974">
          <p15:clr>
            <a:srgbClr val="9FCC3B"/>
          </p15:clr>
        </p15:guide>
        <p15:guide id="16" orient="horz" pos="845">
          <p15:clr>
            <a:srgbClr val="A4A3A4"/>
          </p15:clr>
        </p15:guide>
        <p15:guide id="17" orient="horz" pos="3861">
          <p15:clr>
            <a:srgbClr val="A4A3A4"/>
          </p15:clr>
        </p15:guide>
        <p15:guide id="18" pos="6924">
          <p15:clr>
            <a:srgbClr val="C35EA4"/>
          </p15:clr>
        </p15:guide>
        <p15:guide id="19" orient="horz" pos="1162">
          <p15:clr>
            <a:srgbClr val="FDE53C"/>
          </p15:clr>
        </p15:guide>
        <p15:guide id="20" pos="7015">
          <p15:clr>
            <a:srgbClr val="F26B43"/>
          </p15:clr>
        </p15:guide>
        <p15:guide id="21" pos="6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35" y="386636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b="1" i="0">
                <a:latin typeface="Graphik Semibold" panose="020B0503030202060203" pitchFamily="34" charset="77"/>
              </a:rPr>
              <a:t>Place headline here in Graphik Semibold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3135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9D4EAA-5A0A-1B05-FAB1-DBD9DB0B2F1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3295650" y="63500"/>
            <a:ext cx="5629275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1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***Highly Confidential - Not To Be Distributed Further Without Authorization of the Sender.***</a:t>
            </a:r>
          </a:p>
        </p:txBody>
      </p:sp>
      <p:sp>
        <p:nvSpPr>
          <p:cNvPr id="4" name="copyright">
            <a:extLst>
              <a:ext uri="{FF2B5EF4-FFF2-40B4-BE49-F238E27FC236}">
                <a16:creationId xmlns:a16="http://schemas.microsoft.com/office/drawing/2014/main" id="{1E95A765-2D20-9572-D017-71755B77D3AB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slide number automatic">
            <a:extLst>
              <a:ext uri="{FF2B5EF4-FFF2-40B4-BE49-F238E27FC236}">
                <a16:creationId xmlns:a16="http://schemas.microsoft.com/office/drawing/2014/main" id="{2DDBC19B-30A3-A5AD-731C-7E3896025630}"/>
              </a:ext>
            </a:extLst>
          </p:cNvPr>
          <p:cNvSpPr txBox="1"/>
          <p:nvPr userDrawn="1"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429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0" r:id="rId1"/>
    <p:sldLayoutId id="2147484912" r:id="rId2"/>
    <p:sldLayoutId id="2147484925" r:id="rId3"/>
  </p:sldLayoutIdLst>
  <p:hf sldNum="0"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Graphik Semibold" panose="020B0503030202060203" pitchFamily="34" charset="77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8" pos="347">
          <p15:clr>
            <a:srgbClr val="9FCC3B"/>
          </p15:clr>
        </p15:guide>
        <p15:guide id="9" pos="733">
          <p15:clr>
            <a:srgbClr val="C35EA4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  <p15:guide id="13" pos="7333">
          <p15:clr>
            <a:srgbClr val="9FCC3B"/>
          </p15:clr>
        </p15:guide>
        <p15:guide id="14" orient="horz" pos="346">
          <p15:clr>
            <a:srgbClr val="9FCC3B"/>
          </p15:clr>
        </p15:guide>
        <p15:guide id="15" orient="horz" pos="3974">
          <p15:clr>
            <a:srgbClr val="9FCC3B"/>
          </p15:clr>
        </p15:guide>
        <p15:guide id="16" orient="horz" pos="845">
          <p15:clr>
            <a:srgbClr val="A4A3A4"/>
          </p15:clr>
        </p15:guide>
        <p15:guide id="17" orient="horz" pos="3861">
          <p15:clr>
            <a:srgbClr val="A4A3A4"/>
          </p15:clr>
        </p15:guide>
        <p15:guide id="18" pos="6924">
          <p15:clr>
            <a:srgbClr val="C35EA4"/>
          </p15:clr>
        </p15:guide>
        <p15:guide id="19" orient="horz" pos="1162">
          <p15:clr>
            <a:srgbClr val="FDE53C"/>
          </p15:clr>
        </p15:guide>
        <p15:guide id="20" pos="7015">
          <p15:clr>
            <a:srgbClr val="F26B43"/>
          </p15:clr>
        </p15:guide>
        <p15:guide id="21" pos="66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35" y="386636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b="1" i="0">
                <a:latin typeface="Graphik Semibold" panose="020B0503030202060203" pitchFamily="34" charset="77"/>
              </a:rPr>
              <a:t>Place headline here in Graphik Semibold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3135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</p:spTree>
    <p:extLst>
      <p:ext uri="{BB962C8B-B14F-4D97-AF65-F5344CB8AC3E}">
        <p14:creationId xmlns:p14="http://schemas.microsoft.com/office/powerpoint/2010/main" val="64557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42" r:id="rId1"/>
    <p:sldLayoutId id="2147484963" r:id="rId2"/>
  </p:sldLayoutIdLst>
  <p:hf sldNum="0"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Graphik Semibold" panose="020B0503030202060203" pitchFamily="34" charset="77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8" pos="347">
          <p15:clr>
            <a:srgbClr val="9FCC3B"/>
          </p15:clr>
        </p15:guide>
        <p15:guide id="9" pos="733">
          <p15:clr>
            <a:srgbClr val="C35EA4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  <p15:guide id="13" pos="7333">
          <p15:clr>
            <a:srgbClr val="9FCC3B"/>
          </p15:clr>
        </p15:guide>
        <p15:guide id="14" orient="horz" pos="346">
          <p15:clr>
            <a:srgbClr val="9FCC3B"/>
          </p15:clr>
        </p15:guide>
        <p15:guide id="15" orient="horz" pos="3974">
          <p15:clr>
            <a:srgbClr val="9FCC3B"/>
          </p15:clr>
        </p15:guide>
        <p15:guide id="16" orient="horz" pos="845">
          <p15:clr>
            <a:srgbClr val="A4A3A4"/>
          </p15:clr>
        </p15:guide>
        <p15:guide id="17" orient="horz" pos="3861">
          <p15:clr>
            <a:srgbClr val="A4A3A4"/>
          </p15:clr>
        </p15:guide>
        <p15:guide id="18" pos="6924">
          <p15:clr>
            <a:srgbClr val="C35EA4"/>
          </p15:clr>
        </p15:guide>
        <p15:guide id="19" orient="horz" pos="1162">
          <p15:clr>
            <a:srgbClr val="FDE53C"/>
          </p15:clr>
        </p15:guide>
        <p15:guide id="20" pos="7015">
          <p15:clr>
            <a:srgbClr val="F26B43"/>
          </p15:clr>
        </p15:guide>
        <p15:guide id="21" pos="66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35" y="386636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b="1" i="0">
                <a:latin typeface="Graphik Semibold" panose="020B0503030202060203" pitchFamily="34" charset="77"/>
              </a:rPr>
              <a:t>Place headline here in Graphik Semibold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3135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9D4EAA-5A0A-1B05-FAB1-DBD9DB0B2F1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3295650" y="63500"/>
            <a:ext cx="5629275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1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***Highly Confidential - Not To Be Distributed Further Without Authorization of the Sender.***</a:t>
            </a:r>
          </a:p>
        </p:txBody>
      </p:sp>
    </p:spTree>
    <p:extLst>
      <p:ext uri="{BB962C8B-B14F-4D97-AF65-F5344CB8AC3E}">
        <p14:creationId xmlns:p14="http://schemas.microsoft.com/office/powerpoint/2010/main" val="466024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45" r:id="rId1"/>
    <p:sldLayoutId id="2147484946" r:id="rId2"/>
    <p:sldLayoutId id="2147484947" r:id="rId3"/>
    <p:sldLayoutId id="2147484948" r:id="rId4"/>
    <p:sldLayoutId id="2147484949" r:id="rId5"/>
    <p:sldLayoutId id="2147484950" r:id="rId6"/>
    <p:sldLayoutId id="2147484951" r:id="rId7"/>
    <p:sldLayoutId id="2147484952" r:id="rId8"/>
    <p:sldLayoutId id="2147484953" r:id="rId9"/>
    <p:sldLayoutId id="2147484954" r:id="rId10"/>
    <p:sldLayoutId id="2147484955" r:id="rId11"/>
    <p:sldLayoutId id="2147484956" r:id="rId12"/>
    <p:sldLayoutId id="2147484957" r:id="rId13"/>
    <p:sldLayoutId id="2147484958" r:id="rId14"/>
    <p:sldLayoutId id="2147484959" r:id="rId15"/>
    <p:sldLayoutId id="2147484960" r:id="rId16"/>
    <p:sldLayoutId id="2147484961" r:id="rId17"/>
    <p:sldLayoutId id="2147484962" r:id="rId18"/>
    <p:sldLayoutId id="2147484964" r:id="rId19"/>
  </p:sldLayoutIdLst>
  <p:hf sldNum="0"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Graphik Semibold" panose="020B0503030202060203" pitchFamily="34" charset="77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8" pos="347">
          <p15:clr>
            <a:srgbClr val="9FCC3B"/>
          </p15:clr>
        </p15:guide>
        <p15:guide id="9" pos="733">
          <p15:clr>
            <a:srgbClr val="C35EA4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  <p15:guide id="13" pos="7333">
          <p15:clr>
            <a:srgbClr val="9FCC3B"/>
          </p15:clr>
        </p15:guide>
        <p15:guide id="14" orient="horz" pos="346">
          <p15:clr>
            <a:srgbClr val="9FCC3B"/>
          </p15:clr>
        </p15:guide>
        <p15:guide id="15" orient="horz" pos="3974">
          <p15:clr>
            <a:srgbClr val="9FCC3B"/>
          </p15:clr>
        </p15:guide>
        <p15:guide id="16" orient="horz" pos="845">
          <p15:clr>
            <a:srgbClr val="A4A3A4"/>
          </p15:clr>
        </p15:guide>
        <p15:guide id="17" orient="horz" pos="3861">
          <p15:clr>
            <a:srgbClr val="A4A3A4"/>
          </p15:clr>
        </p15:guide>
        <p15:guide id="18" pos="6924">
          <p15:clr>
            <a:srgbClr val="C35EA4"/>
          </p15:clr>
        </p15:guide>
        <p15:guide id="19" orient="horz" pos="1162">
          <p15:clr>
            <a:srgbClr val="FDE53C"/>
          </p15:clr>
        </p15:guide>
        <p15:guide id="20" pos="7015">
          <p15:clr>
            <a:srgbClr val="F26B43"/>
          </p15:clr>
        </p15:guide>
        <p15:guide id="21" pos="6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sv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12" Type="http://schemas.openxmlformats.org/officeDocument/2006/relationships/image" Target="../media/image24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svg"/><Relationship Id="rId14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svg"/><Relationship Id="rId5" Type="http://schemas.openxmlformats.org/officeDocument/2006/relationships/image" Target="../media/image31.svg"/><Relationship Id="rId4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png"/><Relationship Id="rId4" Type="http://schemas.openxmlformats.org/officeDocument/2006/relationships/image" Target="../media/image34.jpe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4B847-2E6F-ED2E-4F1C-EC354BE25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1985543"/>
            <a:ext cx="7890541" cy="1855893"/>
          </a:xfrm>
        </p:spPr>
        <p:txBody>
          <a:bodyPr anchor="t"/>
          <a:lstStyle/>
          <a:p>
            <a:r>
              <a:rPr lang="en-US" sz="7000" dirty="0">
                <a:solidFill>
                  <a:schemeClr val="tx2"/>
                </a:solidFill>
              </a:rPr>
              <a:t>Digital Core</a:t>
            </a:r>
            <a:br>
              <a:rPr lang="en-US" sz="7000" dirty="0">
                <a:solidFill>
                  <a:schemeClr val="tx2"/>
                </a:solidFill>
              </a:rPr>
            </a:br>
            <a:r>
              <a:rPr lang="en-US" sz="3200" dirty="0"/>
              <a:t>Vision &amp; Roadmap for </a:t>
            </a:r>
            <a:br>
              <a:rPr lang="en-US" sz="3200" dirty="0"/>
            </a:br>
            <a:r>
              <a:rPr lang="en-US" sz="3200" dirty="0"/>
              <a:t>Client reinvention</a:t>
            </a:r>
            <a:endParaRPr lang="en-US" sz="3200" dirty="0">
              <a:latin typeface="Graphik Light" panose="020B040303020206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559063-B7AA-7CF7-FE8B-56E8D63D9A51}"/>
              </a:ext>
            </a:extLst>
          </p:cNvPr>
          <p:cNvSpPr txBox="1"/>
          <p:nvPr/>
        </p:nvSpPr>
        <p:spPr>
          <a:xfrm>
            <a:off x="1079907" y="4530601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Ajoy Menon</a:t>
            </a:r>
          </a:p>
        </p:txBody>
      </p:sp>
    </p:spTree>
    <p:extLst>
      <p:ext uri="{BB962C8B-B14F-4D97-AF65-F5344CB8AC3E}">
        <p14:creationId xmlns:p14="http://schemas.microsoft.com/office/powerpoint/2010/main" val="237126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C76149C-7DF1-8211-4BE8-F9DE26946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Orchestrating Ecosystems on a Rewired Digital Core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45D742BD-4C5F-3E78-E246-3244C69C2347}"/>
              </a:ext>
            </a:extLst>
          </p:cNvPr>
          <p:cNvSpPr>
            <a:spLocks/>
          </p:cNvSpPr>
          <p:nvPr/>
        </p:nvSpPr>
        <p:spPr bwMode="auto">
          <a:xfrm>
            <a:off x="553175" y="1697643"/>
            <a:ext cx="3282225" cy="3382357"/>
          </a:xfrm>
          <a:prstGeom prst="roundRect">
            <a:avLst>
              <a:gd name="adj" fmla="val 8139"/>
            </a:avLst>
          </a:prstGeom>
          <a:noFill/>
          <a:ln w="25400" cap="rnd">
            <a:solidFill>
              <a:schemeClr val="accent2"/>
            </a:solidFill>
            <a:prstDash val="solid"/>
            <a:round/>
            <a:headEnd/>
            <a:tailEnd/>
          </a:ln>
          <a:effectLst>
            <a:outerShdw blurRad="330200" dist="177800" dir="10800000" algn="r" rotWithShape="0">
              <a:schemeClr val="accent2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8000" tIns="144000" rIns="108000" bIns="108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</a:rPr>
              <a:t>Platform-enabled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F31A878-D143-9C43-2E8C-72F0BF16EF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77085" y="3790058"/>
            <a:ext cx="1434401" cy="30615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21957C24-098D-C6B7-F672-E6D3083D50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13868" y="4473983"/>
            <a:ext cx="1652533" cy="210149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FC1A1F6E-B868-0560-900A-148913760344}"/>
              </a:ext>
            </a:extLst>
          </p:cNvPr>
          <p:cNvSpPr>
            <a:spLocks/>
          </p:cNvSpPr>
          <p:nvPr/>
        </p:nvSpPr>
        <p:spPr bwMode="auto">
          <a:xfrm>
            <a:off x="4372820" y="1697643"/>
            <a:ext cx="3282225" cy="3382357"/>
          </a:xfrm>
          <a:prstGeom prst="roundRect">
            <a:avLst>
              <a:gd name="adj" fmla="val 8139"/>
            </a:avLst>
          </a:prstGeom>
          <a:noFill/>
          <a:ln w="25400" cap="rnd">
            <a:solidFill>
              <a:schemeClr val="accent2"/>
            </a:solidFill>
            <a:prstDash val="solid"/>
            <a:round/>
            <a:headEnd/>
            <a:tailEnd/>
          </a:ln>
          <a:effectLst>
            <a:outerShdw blurRad="330200" dist="177800" dir="10800000" algn="r" rotWithShape="0">
              <a:schemeClr val="accent2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8000" tIns="144000" rIns="108000" bIns="108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</a:rPr>
              <a:t>Ecosystem-powered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58135B9E-266A-3B7F-0F7E-1F4A6A16D5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67469" y="2650872"/>
            <a:ext cx="701114" cy="41820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9B3725B8-4F81-D9A3-06C5-CD80CB7F3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2944" y="3558453"/>
            <a:ext cx="1196810" cy="404803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016BF977-87EE-02B2-FE7B-76C1FADC02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29878" y="3493574"/>
            <a:ext cx="960239" cy="4001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71F5E1C4-1977-2350-5C2C-F8AA5E9C1A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52944" y="4346439"/>
            <a:ext cx="1767401" cy="25508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05764912-5F41-DE10-693C-63CE37B263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52944" y="2693340"/>
            <a:ext cx="1434401" cy="306157"/>
          </a:xfrm>
          <a:prstGeom prst="rect">
            <a:avLst/>
          </a:prstGeom>
        </p:spPr>
      </p:pic>
      <p:sp>
        <p:nvSpPr>
          <p:cNvPr id="18" name="Freeform 5">
            <a:extLst>
              <a:ext uri="{FF2B5EF4-FFF2-40B4-BE49-F238E27FC236}">
                <a16:creationId xmlns:a16="http://schemas.microsoft.com/office/drawing/2014/main" id="{1599AACE-62FF-3A5A-0417-FF1F1A663CDD}"/>
              </a:ext>
            </a:extLst>
          </p:cNvPr>
          <p:cNvSpPr>
            <a:spLocks/>
          </p:cNvSpPr>
          <p:nvPr/>
        </p:nvSpPr>
        <p:spPr bwMode="auto">
          <a:xfrm>
            <a:off x="8192465" y="1697643"/>
            <a:ext cx="3448673" cy="3382357"/>
          </a:xfrm>
          <a:prstGeom prst="roundRect">
            <a:avLst>
              <a:gd name="adj" fmla="val 8139"/>
            </a:avLst>
          </a:prstGeom>
          <a:noFill/>
          <a:ln w="25400" cap="rnd">
            <a:solidFill>
              <a:schemeClr val="accent2"/>
            </a:solidFill>
            <a:prstDash val="solid"/>
            <a:round/>
            <a:headEnd/>
            <a:tailEnd/>
          </a:ln>
          <a:effectLst>
            <a:outerShdw blurRad="330200" dist="177800" dir="10800000" algn="r" rotWithShape="0">
              <a:schemeClr val="accent2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8000" tIns="144000" rIns="108000" bIns="108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</a:rPr>
              <a:t>AI &amp; Data acceleration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98B8A6AB-781F-7702-237A-F2A5920E0E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14353" y="4456035"/>
            <a:ext cx="1315705" cy="314625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38823D4C-6A35-E5DE-02E9-777CCD3032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6389" y="2623369"/>
            <a:ext cx="1215686" cy="136131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74B32D42-0C20-F51B-C872-477D3A2C29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49495" y="2595815"/>
            <a:ext cx="1045433" cy="191238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DF36BC07-5DC0-B9E8-1B28-BEB5110827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326069" y="2859976"/>
            <a:ext cx="930082" cy="930082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D1A73396-4627-A313-C826-6371A66B5C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41887" y="3893674"/>
            <a:ext cx="1098446" cy="297884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83808343-FD04-9721-4ADF-7BC5ABB8CC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11076" y="3721937"/>
            <a:ext cx="1016000" cy="4191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FA5B9299-92E0-C44E-C948-3BED1A9207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11076" y="3159674"/>
            <a:ext cx="1113214" cy="26932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A25DC5F-7818-2900-2680-3383ABFD625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29485" y="2595815"/>
            <a:ext cx="1433083" cy="70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59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8EED2-D98C-A341-8A65-218E1588F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19F8953E-7434-CBD3-D09A-6FCB17D509B6}"/>
              </a:ext>
            </a:extLst>
          </p:cNvPr>
          <p:cNvSpPr/>
          <p:nvPr/>
        </p:nvSpPr>
        <p:spPr>
          <a:xfrm>
            <a:off x="734326" y="2416650"/>
            <a:ext cx="1997649" cy="1997649"/>
          </a:xfrm>
          <a:prstGeom prst="ellipse">
            <a:avLst/>
          </a:prstGeom>
          <a:gradFill>
            <a:gsLst>
              <a:gs pos="9000">
                <a:schemeClr val="bg1">
                  <a:alpha val="72596"/>
                </a:schemeClr>
              </a:gs>
              <a:gs pos="100000">
                <a:schemeClr val="accent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95072" bIns="19507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Medium" panose="020B0603030202060203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E59653D-2617-C6B9-DD90-45765800CB6A}"/>
              </a:ext>
            </a:extLst>
          </p:cNvPr>
          <p:cNvSpPr/>
          <p:nvPr/>
        </p:nvSpPr>
        <p:spPr>
          <a:xfrm>
            <a:off x="3088294" y="2416650"/>
            <a:ext cx="1997649" cy="1997649"/>
          </a:xfrm>
          <a:prstGeom prst="ellipse">
            <a:avLst/>
          </a:prstGeom>
          <a:gradFill>
            <a:gsLst>
              <a:gs pos="9000">
                <a:schemeClr val="bg1">
                  <a:alpha val="72596"/>
                </a:schemeClr>
              </a:gs>
              <a:gs pos="100000">
                <a:schemeClr val="accent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95072" bIns="19507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Medium" panose="020B0603030202060203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DFD6769-31F0-CAE1-1D5F-27A03630B84A}"/>
              </a:ext>
            </a:extLst>
          </p:cNvPr>
          <p:cNvSpPr/>
          <p:nvPr/>
        </p:nvSpPr>
        <p:spPr>
          <a:xfrm>
            <a:off x="4857468" y="2416650"/>
            <a:ext cx="1997649" cy="1997649"/>
          </a:xfrm>
          <a:prstGeom prst="ellipse">
            <a:avLst/>
          </a:prstGeom>
          <a:gradFill>
            <a:gsLst>
              <a:gs pos="9000">
                <a:schemeClr val="bg1">
                  <a:alpha val="72596"/>
                </a:schemeClr>
              </a:gs>
              <a:gs pos="100000">
                <a:schemeClr val="accent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95072" bIns="19507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Medium" panose="020B0603030202060203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9967AD2-1C9C-23C7-D329-263D118EF247}"/>
              </a:ext>
            </a:extLst>
          </p:cNvPr>
          <p:cNvSpPr/>
          <p:nvPr/>
        </p:nvSpPr>
        <p:spPr>
          <a:xfrm>
            <a:off x="7192939" y="2416650"/>
            <a:ext cx="1997649" cy="1997649"/>
          </a:xfrm>
          <a:prstGeom prst="ellipse">
            <a:avLst/>
          </a:prstGeom>
          <a:gradFill>
            <a:gsLst>
              <a:gs pos="9000">
                <a:schemeClr val="bg1">
                  <a:alpha val="72596"/>
                </a:schemeClr>
              </a:gs>
              <a:gs pos="100000">
                <a:schemeClr val="accent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95072" bIns="19507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Medium" panose="020B0603030202060203" pitchFamily="34" charset="0"/>
            </a:endParaRP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719310D4-DB28-E7B9-D450-D6C23AFE5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3412" y="2748570"/>
            <a:ext cx="1673190" cy="1398587"/>
          </a:xfrm>
        </p:spPr>
        <p:txBody>
          <a:bodyPr/>
          <a:lstStyle/>
          <a:p>
            <a:r>
              <a:rPr lang="en-US" sz="1600" dirty="0">
                <a:latin typeface="Graphik Medium" panose="020B0603030202060203" pitchFamily="34" charset="0"/>
              </a:rPr>
              <a:t>How the Enterprise Runs</a:t>
            </a:r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CE24F11E-B074-9B72-0FEF-1792505478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26526" y="2748570"/>
            <a:ext cx="1673190" cy="1398587"/>
          </a:xfrm>
        </p:spPr>
        <p:txBody>
          <a:bodyPr/>
          <a:lstStyle/>
          <a:p>
            <a:r>
              <a:rPr lang="en-US" sz="1600" dirty="0">
                <a:latin typeface="Graphik Medium" panose="020B0603030202060203" pitchFamily="34" charset="0"/>
              </a:rPr>
              <a:t>How do you AI-enable an Enterprise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4415067F-AC1D-1057-7212-22D095AA32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94846" y="2748570"/>
            <a:ext cx="1673190" cy="1398587"/>
          </a:xfrm>
        </p:spPr>
        <p:txBody>
          <a:bodyPr/>
          <a:lstStyle/>
          <a:p>
            <a:r>
              <a:rPr lang="en-US" sz="1600" dirty="0">
                <a:latin typeface="Graphik Medium" panose="020B0603030202060203" pitchFamily="34" charset="0"/>
              </a:rPr>
              <a:t>How do you prepare Data for the AI Enterprise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AC8D4E51-5C1A-C004-39C3-725A9955E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29463" y="2748570"/>
            <a:ext cx="1673190" cy="1398587"/>
          </a:xfrm>
        </p:spPr>
        <p:txBody>
          <a:bodyPr/>
          <a:lstStyle/>
          <a:p>
            <a:r>
              <a:rPr lang="en-US" sz="1600" dirty="0">
                <a:latin typeface="Graphik Medium" panose="020B0603030202060203" pitchFamily="34" charset="0"/>
              </a:rPr>
              <a:t>How Software gets built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42DB7C7-7177-A818-0B71-03A0D9EECD09}"/>
              </a:ext>
            </a:extLst>
          </p:cNvPr>
          <p:cNvSpPr txBox="1"/>
          <p:nvPr/>
        </p:nvSpPr>
        <p:spPr>
          <a:xfrm>
            <a:off x="1192567" y="2011008"/>
            <a:ext cx="1081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/>
              <a:t>Anchor #1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0EB160-3FF0-8076-5C1E-04584DF203DB}"/>
              </a:ext>
            </a:extLst>
          </p:cNvPr>
          <p:cNvSpPr txBox="1"/>
          <p:nvPr/>
        </p:nvSpPr>
        <p:spPr>
          <a:xfrm>
            <a:off x="3546535" y="2014675"/>
            <a:ext cx="1081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/>
              <a:t>Anchor #2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29708BD-9233-F9FA-AD54-CBAE23ADA465}"/>
              </a:ext>
            </a:extLst>
          </p:cNvPr>
          <p:cNvSpPr txBox="1"/>
          <p:nvPr/>
        </p:nvSpPr>
        <p:spPr>
          <a:xfrm>
            <a:off x="5315709" y="2014675"/>
            <a:ext cx="1081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/>
              <a:t>Anchor #3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77AD56-81D2-F021-32A3-85891E874D27}"/>
              </a:ext>
            </a:extLst>
          </p:cNvPr>
          <p:cNvSpPr txBox="1"/>
          <p:nvPr/>
        </p:nvSpPr>
        <p:spPr>
          <a:xfrm>
            <a:off x="7625475" y="2011008"/>
            <a:ext cx="1081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Anchor #4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673DFA1-C2BF-0E73-6CF9-005F9544362F}"/>
              </a:ext>
            </a:extLst>
          </p:cNvPr>
          <p:cNvSpPr/>
          <p:nvPr/>
        </p:nvSpPr>
        <p:spPr>
          <a:xfrm>
            <a:off x="9025908" y="2416650"/>
            <a:ext cx="1997649" cy="1997649"/>
          </a:xfrm>
          <a:prstGeom prst="ellipse">
            <a:avLst/>
          </a:prstGeom>
          <a:gradFill>
            <a:gsLst>
              <a:gs pos="9000">
                <a:schemeClr val="bg1">
                  <a:alpha val="72596"/>
                </a:schemeClr>
              </a:gs>
              <a:gs pos="100000">
                <a:schemeClr val="accent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95072" bIns="19507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Medium" panose="020B0603030202060203" pitchFamily="34" charset="0"/>
            </a:endParaRPr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A706072B-347F-1EB7-6BB6-713C44FA12F2}"/>
              </a:ext>
            </a:extLst>
          </p:cNvPr>
          <p:cNvSpPr txBox="1">
            <a:spLocks/>
          </p:cNvSpPr>
          <p:nvPr/>
        </p:nvSpPr>
        <p:spPr>
          <a:xfrm>
            <a:off x="9162432" y="2748570"/>
            <a:ext cx="1673190" cy="139858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ctr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ctr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Graphik Medium" panose="020B0603030202060203" pitchFamily="34" charset="0"/>
              </a:rPr>
              <a:t>How do you modernize applications &amp; Infrastructure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E87329-7A5C-A3FB-4EA8-BC4922C7F621}"/>
              </a:ext>
            </a:extLst>
          </p:cNvPr>
          <p:cNvSpPr txBox="1"/>
          <p:nvPr/>
        </p:nvSpPr>
        <p:spPr>
          <a:xfrm>
            <a:off x="9528680" y="1995619"/>
            <a:ext cx="1081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Anchor #5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F2578D5-BC05-6D5B-4AC7-A60585D53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03" y="386636"/>
            <a:ext cx="11357865" cy="393954"/>
          </a:xfrm>
        </p:spPr>
        <p:txBody>
          <a:bodyPr/>
          <a:lstStyle/>
          <a:p>
            <a:r>
              <a:rPr lang="en-US" dirty="0"/>
              <a:t>Client conversation themes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8D2426-9C72-6251-2F21-096F89963BD7}"/>
              </a:ext>
            </a:extLst>
          </p:cNvPr>
          <p:cNvSpPr txBox="1"/>
          <p:nvPr/>
        </p:nvSpPr>
        <p:spPr>
          <a:xfrm>
            <a:off x="281247" y="4723011"/>
            <a:ext cx="10881360" cy="457200"/>
          </a:xfrm>
          <a:prstGeom prst="rect">
            <a:avLst/>
          </a:prstGeom>
          <a:gradFill>
            <a:gsLst>
              <a:gs pos="9000">
                <a:schemeClr val="bg1">
                  <a:alpha val="72596"/>
                </a:schemeClr>
              </a:gs>
              <a:gs pos="100000">
                <a:schemeClr val="accent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95072" bIns="195072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200" dirty="0"/>
              <a:t>Foundational AI enablement across the enterprise        I        Modernization across Tech, Data &amp; Infra        I        Digital Resilience &amp; Managed Services</a:t>
            </a:r>
          </a:p>
        </p:txBody>
      </p:sp>
    </p:spTree>
    <p:extLst>
      <p:ext uri="{BB962C8B-B14F-4D97-AF65-F5344CB8AC3E}">
        <p14:creationId xmlns:p14="http://schemas.microsoft.com/office/powerpoint/2010/main" val="364218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A3E37-3428-BFE5-59C0-214DC16A7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9E375B-71CD-78D8-F0B2-775EBAE897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Regular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51826A1-09DB-B41E-B3F1-C306066F5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75" y="372142"/>
            <a:ext cx="10658163" cy="569966"/>
          </a:xfrm>
        </p:spPr>
        <p:txBody>
          <a:bodyPr>
            <a:normAutofit/>
          </a:bodyPr>
          <a:lstStyle/>
          <a:p>
            <a:r>
              <a:rPr lang="en-US" dirty="0"/>
              <a:t>AI Enablement Journey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572986D-74ED-BC34-41E0-6F33ABC0455C}"/>
              </a:ext>
            </a:extLst>
          </p:cNvPr>
          <p:cNvGrpSpPr/>
          <p:nvPr/>
        </p:nvGrpSpPr>
        <p:grpSpPr>
          <a:xfrm>
            <a:off x="1424006" y="2667000"/>
            <a:ext cx="7973993" cy="1701972"/>
            <a:chOff x="1233507" y="2445262"/>
            <a:chExt cx="6922526" cy="151731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32035B2-2844-8714-E385-C1B4453CC0F7}"/>
                </a:ext>
              </a:extLst>
            </p:cNvPr>
            <p:cNvSpPr/>
            <p:nvPr/>
          </p:nvSpPr>
          <p:spPr>
            <a:xfrm rot="1800000" flipV="1">
              <a:off x="6466258" y="3058364"/>
              <a:ext cx="1128244" cy="221396"/>
            </a:xfrm>
            <a:custGeom>
              <a:avLst/>
              <a:gdLst>
                <a:gd name="connsiteX0" fmla="*/ 0 w 1479550"/>
                <a:gd name="connsiteY0" fmla="*/ 0 h 269390"/>
                <a:gd name="connsiteX1" fmla="*/ 154291 w 1479550"/>
                <a:gd name="connsiteY1" fmla="*/ 39673 h 269390"/>
                <a:gd name="connsiteX2" fmla="*/ 739775 w 1479550"/>
                <a:gd name="connsiteY2" fmla="*/ 98695 h 269390"/>
                <a:gd name="connsiteX3" fmla="*/ 1325259 w 1479550"/>
                <a:gd name="connsiteY3" fmla="*/ 39673 h 269390"/>
                <a:gd name="connsiteX4" fmla="*/ 1479550 w 1479550"/>
                <a:gd name="connsiteY4" fmla="*/ 0 h 269390"/>
                <a:gd name="connsiteX5" fmla="*/ 1479550 w 1479550"/>
                <a:gd name="connsiteY5" fmla="*/ 269390 h 269390"/>
                <a:gd name="connsiteX6" fmla="*/ 1325259 w 1479550"/>
                <a:gd name="connsiteY6" fmla="*/ 229717 h 269390"/>
                <a:gd name="connsiteX7" fmla="*/ 739775 w 1479550"/>
                <a:gd name="connsiteY7" fmla="*/ 170695 h 269390"/>
                <a:gd name="connsiteX8" fmla="*/ 154291 w 1479550"/>
                <a:gd name="connsiteY8" fmla="*/ 229717 h 269390"/>
                <a:gd name="connsiteX9" fmla="*/ 0 w 1479550"/>
                <a:gd name="connsiteY9" fmla="*/ 269390 h 269390"/>
                <a:gd name="connsiteX10" fmla="*/ 0 w 1479550"/>
                <a:gd name="connsiteY10" fmla="*/ 0 h 26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79550" h="269390">
                  <a:moveTo>
                    <a:pt x="0" y="0"/>
                  </a:moveTo>
                  <a:lnTo>
                    <a:pt x="154291" y="39673"/>
                  </a:lnTo>
                  <a:cubicBezTo>
                    <a:pt x="343408" y="78372"/>
                    <a:pt x="539218" y="98695"/>
                    <a:pt x="739775" y="98695"/>
                  </a:cubicBezTo>
                  <a:cubicBezTo>
                    <a:pt x="940332" y="98695"/>
                    <a:pt x="1136142" y="78372"/>
                    <a:pt x="1325259" y="39673"/>
                  </a:cubicBezTo>
                  <a:lnTo>
                    <a:pt x="1479550" y="0"/>
                  </a:lnTo>
                  <a:lnTo>
                    <a:pt x="1479550" y="269390"/>
                  </a:lnTo>
                  <a:lnTo>
                    <a:pt x="1325259" y="229717"/>
                  </a:lnTo>
                  <a:cubicBezTo>
                    <a:pt x="1136142" y="191018"/>
                    <a:pt x="940332" y="170695"/>
                    <a:pt x="739775" y="170695"/>
                  </a:cubicBezTo>
                  <a:cubicBezTo>
                    <a:pt x="539218" y="170695"/>
                    <a:pt x="343408" y="191018"/>
                    <a:pt x="154291" y="229717"/>
                  </a:cubicBezTo>
                  <a:lnTo>
                    <a:pt x="0" y="2693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>
              <a:defPPr>
                <a:defRPr lang="en-US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7622AE6-B502-8CF3-88BC-BA182DE60424}"/>
                </a:ext>
              </a:extLst>
            </p:cNvPr>
            <p:cNvSpPr/>
            <p:nvPr/>
          </p:nvSpPr>
          <p:spPr>
            <a:xfrm rot="19800000">
              <a:off x="4947877" y="3050598"/>
              <a:ext cx="1044815" cy="239074"/>
            </a:xfrm>
            <a:custGeom>
              <a:avLst/>
              <a:gdLst>
                <a:gd name="connsiteX0" fmla="*/ 0 w 1479550"/>
                <a:gd name="connsiteY0" fmla="*/ 0 h 269390"/>
                <a:gd name="connsiteX1" fmla="*/ 154291 w 1479550"/>
                <a:gd name="connsiteY1" fmla="*/ 39673 h 269390"/>
                <a:gd name="connsiteX2" fmla="*/ 739775 w 1479550"/>
                <a:gd name="connsiteY2" fmla="*/ 98695 h 269390"/>
                <a:gd name="connsiteX3" fmla="*/ 1325259 w 1479550"/>
                <a:gd name="connsiteY3" fmla="*/ 39673 h 269390"/>
                <a:gd name="connsiteX4" fmla="*/ 1479550 w 1479550"/>
                <a:gd name="connsiteY4" fmla="*/ 0 h 269390"/>
                <a:gd name="connsiteX5" fmla="*/ 1479550 w 1479550"/>
                <a:gd name="connsiteY5" fmla="*/ 269390 h 269390"/>
                <a:gd name="connsiteX6" fmla="*/ 1325259 w 1479550"/>
                <a:gd name="connsiteY6" fmla="*/ 229717 h 269390"/>
                <a:gd name="connsiteX7" fmla="*/ 739775 w 1479550"/>
                <a:gd name="connsiteY7" fmla="*/ 170695 h 269390"/>
                <a:gd name="connsiteX8" fmla="*/ 154291 w 1479550"/>
                <a:gd name="connsiteY8" fmla="*/ 229717 h 269390"/>
                <a:gd name="connsiteX9" fmla="*/ 0 w 1479550"/>
                <a:gd name="connsiteY9" fmla="*/ 269390 h 269390"/>
                <a:gd name="connsiteX10" fmla="*/ 0 w 1479550"/>
                <a:gd name="connsiteY10" fmla="*/ 0 h 26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79550" h="269390">
                  <a:moveTo>
                    <a:pt x="0" y="0"/>
                  </a:moveTo>
                  <a:lnTo>
                    <a:pt x="154291" y="39673"/>
                  </a:lnTo>
                  <a:cubicBezTo>
                    <a:pt x="343408" y="78372"/>
                    <a:pt x="539218" y="98695"/>
                    <a:pt x="739775" y="98695"/>
                  </a:cubicBezTo>
                  <a:cubicBezTo>
                    <a:pt x="940332" y="98695"/>
                    <a:pt x="1136142" y="78372"/>
                    <a:pt x="1325259" y="39673"/>
                  </a:cubicBezTo>
                  <a:lnTo>
                    <a:pt x="1479550" y="0"/>
                  </a:lnTo>
                  <a:lnTo>
                    <a:pt x="1479550" y="269390"/>
                  </a:lnTo>
                  <a:lnTo>
                    <a:pt x="1325259" y="229717"/>
                  </a:lnTo>
                  <a:cubicBezTo>
                    <a:pt x="1136142" y="191018"/>
                    <a:pt x="940332" y="170695"/>
                    <a:pt x="739775" y="170695"/>
                  </a:cubicBezTo>
                  <a:cubicBezTo>
                    <a:pt x="539218" y="170695"/>
                    <a:pt x="343408" y="191018"/>
                    <a:pt x="154291" y="229717"/>
                  </a:cubicBezTo>
                  <a:lnTo>
                    <a:pt x="0" y="2693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>
              <a:defPPr>
                <a:defRPr lang="en-US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D9D5E6F-E2CF-F9E7-6408-521508019689}"/>
                </a:ext>
              </a:extLst>
            </p:cNvPr>
            <p:cNvSpPr/>
            <p:nvPr/>
          </p:nvSpPr>
          <p:spPr>
            <a:xfrm rot="1800000" flipV="1">
              <a:off x="3346067" y="3058364"/>
              <a:ext cx="1128244" cy="221396"/>
            </a:xfrm>
            <a:custGeom>
              <a:avLst/>
              <a:gdLst>
                <a:gd name="connsiteX0" fmla="*/ 0 w 1479550"/>
                <a:gd name="connsiteY0" fmla="*/ 0 h 269390"/>
                <a:gd name="connsiteX1" fmla="*/ 154291 w 1479550"/>
                <a:gd name="connsiteY1" fmla="*/ 39673 h 269390"/>
                <a:gd name="connsiteX2" fmla="*/ 739775 w 1479550"/>
                <a:gd name="connsiteY2" fmla="*/ 98695 h 269390"/>
                <a:gd name="connsiteX3" fmla="*/ 1325259 w 1479550"/>
                <a:gd name="connsiteY3" fmla="*/ 39673 h 269390"/>
                <a:gd name="connsiteX4" fmla="*/ 1479550 w 1479550"/>
                <a:gd name="connsiteY4" fmla="*/ 0 h 269390"/>
                <a:gd name="connsiteX5" fmla="*/ 1479550 w 1479550"/>
                <a:gd name="connsiteY5" fmla="*/ 269390 h 269390"/>
                <a:gd name="connsiteX6" fmla="*/ 1325259 w 1479550"/>
                <a:gd name="connsiteY6" fmla="*/ 229717 h 269390"/>
                <a:gd name="connsiteX7" fmla="*/ 739775 w 1479550"/>
                <a:gd name="connsiteY7" fmla="*/ 170695 h 269390"/>
                <a:gd name="connsiteX8" fmla="*/ 154291 w 1479550"/>
                <a:gd name="connsiteY8" fmla="*/ 229717 h 269390"/>
                <a:gd name="connsiteX9" fmla="*/ 0 w 1479550"/>
                <a:gd name="connsiteY9" fmla="*/ 269390 h 269390"/>
                <a:gd name="connsiteX10" fmla="*/ 0 w 1479550"/>
                <a:gd name="connsiteY10" fmla="*/ 0 h 26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79550" h="269390">
                  <a:moveTo>
                    <a:pt x="0" y="0"/>
                  </a:moveTo>
                  <a:lnTo>
                    <a:pt x="154291" y="39673"/>
                  </a:lnTo>
                  <a:cubicBezTo>
                    <a:pt x="343408" y="78372"/>
                    <a:pt x="539218" y="98695"/>
                    <a:pt x="739775" y="98695"/>
                  </a:cubicBezTo>
                  <a:cubicBezTo>
                    <a:pt x="940332" y="98695"/>
                    <a:pt x="1136142" y="78372"/>
                    <a:pt x="1325259" y="39673"/>
                  </a:cubicBezTo>
                  <a:lnTo>
                    <a:pt x="1479550" y="0"/>
                  </a:lnTo>
                  <a:lnTo>
                    <a:pt x="1479550" y="269390"/>
                  </a:lnTo>
                  <a:lnTo>
                    <a:pt x="1325259" y="229717"/>
                  </a:lnTo>
                  <a:cubicBezTo>
                    <a:pt x="1136142" y="191018"/>
                    <a:pt x="940332" y="170695"/>
                    <a:pt x="739775" y="170695"/>
                  </a:cubicBezTo>
                  <a:cubicBezTo>
                    <a:pt x="539218" y="170695"/>
                    <a:pt x="343408" y="191018"/>
                    <a:pt x="154291" y="229717"/>
                  </a:cubicBezTo>
                  <a:lnTo>
                    <a:pt x="0" y="2693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>
              <a:defPPr>
                <a:defRPr lang="en-US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3061B54-3CE1-7218-E7E7-FB3947658CCA}"/>
                </a:ext>
              </a:extLst>
            </p:cNvPr>
            <p:cNvSpPr/>
            <p:nvPr/>
          </p:nvSpPr>
          <p:spPr>
            <a:xfrm rot="19800000">
              <a:off x="1824021" y="3036919"/>
              <a:ext cx="1099534" cy="239074"/>
            </a:xfrm>
            <a:custGeom>
              <a:avLst/>
              <a:gdLst>
                <a:gd name="connsiteX0" fmla="*/ 0 w 1479550"/>
                <a:gd name="connsiteY0" fmla="*/ 0 h 269390"/>
                <a:gd name="connsiteX1" fmla="*/ 154291 w 1479550"/>
                <a:gd name="connsiteY1" fmla="*/ 39673 h 269390"/>
                <a:gd name="connsiteX2" fmla="*/ 739775 w 1479550"/>
                <a:gd name="connsiteY2" fmla="*/ 98695 h 269390"/>
                <a:gd name="connsiteX3" fmla="*/ 1325259 w 1479550"/>
                <a:gd name="connsiteY3" fmla="*/ 39673 h 269390"/>
                <a:gd name="connsiteX4" fmla="*/ 1479550 w 1479550"/>
                <a:gd name="connsiteY4" fmla="*/ 0 h 269390"/>
                <a:gd name="connsiteX5" fmla="*/ 1479550 w 1479550"/>
                <a:gd name="connsiteY5" fmla="*/ 269390 h 269390"/>
                <a:gd name="connsiteX6" fmla="*/ 1325259 w 1479550"/>
                <a:gd name="connsiteY6" fmla="*/ 229717 h 269390"/>
                <a:gd name="connsiteX7" fmla="*/ 739775 w 1479550"/>
                <a:gd name="connsiteY7" fmla="*/ 170695 h 269390"/>
                <a:gd name="connsiteX8" fmla="*/ 154291 w 1479550"/>
                <a:gd name="connsiteY8" fmla="*/ 229717 h 269390"/>
                <a:gd name="connsiteX9" fmla="*/ 0 w 1479550"/>
                <a:gd name="connsiteY9" fmla="*/ 269390 h 269390"/>
                <a:gd name="connsiteX10" fmla="*/ 0 w 1479550"/>
                <a:gd name="connsiteY10" fmla="*/ 0 h 26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79550" h="269390">
                  <a:moveTo>
                    <a:pt x="0" y="0"/>
                  </a:moveTo>
                  <a:lnTo>
                    <a:pt x="154291" y="39673"/>
                  </a:lnTo>
                  <a:cubicBezTo>
                    <a:pt x="343408" y="78372"/>
                    <a:pt x="539218" y="98695"/>
                    <a:pt x="739775" y="98695"/>
                  </a:cubicBezTo>
                  <a:cubicBezTo>
                    <a:pt x="940332" y="98695"/>
                    <a:pt x="1136142" y="78372"/>
                    <a:pt x="1325259" y="39673"/>
                  </a:cubicBezTo>
                  <a:lnTo>
                    <a:pt x="1479550" y="0"/>
                  </a:lnTo>
                  <a:lnTo>
                    <a:pt x="1479550" y="269390"/>
                  </a:lnTo>
                  <a:lnTo>
                    <a:pt x="1325259" y="229717"/>
                  </a:lnTo>
                  <a:cubicBezTo>
                    <a:pt x="1136142" y="191018"/>
                    <a:pt x="940332" y="170695"/>
                    <a:pt x="739775" y="170695"/>
                  </a:cubicBezTo>
                  <a:cubicBezTo>
                    <a:pt x="539218" y="170695"/>
                    <a:pt x="343408" y="191018"/>
                    <a:pt x="154291" y="229717"/>
                  </a:cubicBezTo>
                  <a:lnTo>
                    <a:pt x="0" y="2693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>
              <a:defPPr>
                <a:defRPr lang="en-US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466E18F-FFCF-E8F2-1D4F-2E6F2BA3BC22}"/>
                </a:ext>
              </a:extLst>
            </p:cNvPr>
            <p:cNvCxnSpPr>
              <a:cxnSpLocks/>
            </p:cNvCxnSpPr>
            <p:nvPr/>
          </p:nvCxnSpPr>
          <p:spPr>
            <a:xfrm>
              <a:off x="3140723" y="3156446"/>
              <a:ext cx="0" cy="792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prstDash val="dash"/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FBC44C9-21DC-E4D3-9669-939EDEDAE470}"/>
                </a:ext>
              </a:extLst>
            </p:cNvPr>
            <p:cNvCxnSpPr>
              <a:cxnSpLocks/>
            </p:cNvCxnSpPr>
            <p:nvPr/>
          </p:nvCxnSpPr>
          <p:spPr>
            <a:xfrm>
              <a:off x="1599520" y="2520348"/>
              <a:ext cx="0" cy="894852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prstDash val="dash"/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E8DF64E-3A91-4DCD-0E64-98768348E6FF}"/>
                </a:ext>
              </a:extLst>
            </p:cNvPr>
            <p:cNvCxnSpPr>
              <a:cxnSpLocks/>
            </p:cNvCxnSpPr>
            <p:nvPr/>
          </p:nvCxnSpPr>
          <p:spPr>
            <a:xfrm>
              <a:off x="4694770" y="2520348"/>
              <a:ext cx="0" cy="696454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prstDash val="dash"/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3CC574E-51E5-DC94-2D35-D66523199CE6}"/>
                </a:ext>
              </a:extLst>
            </p:cNvPr>
            <p:cNvCxnSpPr>
              <a:cxnSpLocks/>
            </p:cNvCxnSpPr>
            <p:nvPr/>
          </p:nvCxnSpPr>
          <p:spPr>
            <a:xfrm>
              <a:off x="7790020" y="2520348"/>
              <a:ext cx="0" cy="696454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prstDash val="dash"/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A04164F-F7F1-BE75-8181-76B5E021E5E6}"/>
                </a:ext>
              </a:extLst>
            </p:cNvPr>
            <p:cNvCxnSpPr>
              <a:cxnSpLocks/>
            </p:cNvCxnSpPr>
            <p:nvPr/>
          </p:nvCxnSpPr>
          <p:spPr>
            <a:xfrm>
              <a:off x="6242395" y="3156446"/>
              <a:ext cx="0" cy="792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prstDash val="dash"/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3D7C51F-94D0-5CE3-4624-6547C361AE54}"/>
                </a:ext>
              </a:extLst>
            </p:cNvPr>
            <p:cNvSpPr/>
            <p:nvPr/>
          </p:nvSpPr>
          <p:spPr>
            <a:xfrm rot="10800000" flipV="1">
              <a:off x="7424007" y="3163981"/>
              <a:ext cx="732026" cy="73202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0559841-1D3C-E9D9-739C-23700585C7DF}"/>
                </a:ext>
              </a:extLst>
            </p:cNvPr>
            <p:cNvSpPr/>
            <p:nvPr/>
          </p:nvSpPr>
          <p:spPr>
            <a:xfrm rot="10800000" flipV="1">
              <a:off x="7497210" y="3237184"/>
              <a:ext cx="585621" cy="585621"/>
            </a:xfrm>
            <a:prstGeom prst="ellipse">
              <a:avLst/>
            </a:prstGeom>
            <a:solidFill>
              <a:schemeClr val="accent2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FC43A97-5201-BD04-1B9B-EB9483B30BB8}"/>
                </a:ext>
              </a:extLst>
            </p:cNvPr>
            <p:cNvSpPr/>
            <p:nvPr/>
          </p:nvSpPr>
          <p:spPr>
            <a:xfrm>
              <a:off x="2781132" y="2445262"/>
              <a:ext cx="732026" cy="73202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DBCF1D0-2013-7CB2-3D2E-19BFEB1DB8F9}"/>
                </a:ext>
              </a:extLst>
            </p:cNvPr>
            <p:cNvSpPr/>
            <p:nvPr/>
          </p:nvSpPr>
          <p:spPr>
            <a:xfrm>
              <a:off x="2854335" y="2518465"/>
              <a:ext cx="585621" cy="585621"/>
            </a:xfrm>
            <a:prstGeom prst="ellipse">
              <a:avLst/>
            </a:prstGeom>
            <a:solidFill>
              <a:schemeClr val="accent2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1145B14-DA51-E0AB-40F8-7E9968FB181C}"/>
                </a:ext>
              </a:extLst>
            </p:cNvPr>
            <p:cNvSpPr/>
            <p:nvPr/>
          </p:nvSpPr>
          <p:spPr>
            <a:xfrm rot="10800000" flipV="1">
              <a:off x="4328757" y="3214657"/>
              <a:ext cx="732026" cy="73202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A4828F8-2EAB-BF60-DEC9-DBC212C0A4F1}"/>
                </a:ext>
              </a:extLst>
            </p:cNvPr>
            <p:cNvSpPr/>
            <p:nvPr/>
          </p:nvSpPr>
          <p:spPr>
            <a:xfrm rot="10800000" flipV="1">
              <a:off x="4401960" y="3287860"/>
              <a:ext cx="585621" cy="585621"/>
            </a:xfrm>
            <a:prstGeom prst="ellipse">
              <a:avLst/>
            </a:prstGeom>
            <a:solidFill>
              <a:schemeClr val="accent2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097EA04-E2FF-2670-4FFA-92B3D93DDF4D}"/>
                </a:ext>
              </a:extLst>
            </p:cNvPr>
            <p:cNvGrpSpPr/>
            <p:nvPr/>
          </p:nvGrpSpPr>
          <p:grpSpPr>
            <a:xfrm>
              <a:off x="1233507" y="3230546"/>
              <a:ext cx="732026" cy="732026"/>
              <a:chOff x="1233507" y="3230546"/>
              <a:chExt cx="732026" cy="732026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4D7A94B9-7AA8-0264-A7BD-DB83274B9593}"/>
                  </a:ext>
                </a:extLst>
              </p:cNvPr>
              <p:cNvSpPr/>
              <p:nvPr/>
            </p:nvSpPr>
            <p:spPr>
              <a:xfrm>
                <a:off x="1233507" y="3230546"/>
                <a:ext cx="732026" cy="732026"/>
              </a:xfrm>
              <a:prstGeom prst="ellipse">
                <a:avLst/>
              </a:prstGeom>
              <a:solidFill>
                <a:schemeClr val="tx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raphik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A25607DB-FA2F-FD51-F562-98E41E5FCB99}"/>
                  </a:ext>
                </a:extLst>
              </p:cNvPr>
              <p:cNvSpPr/>
              <p:nvPr/>
            </p:nvSpPr>
            <p:spPr>
              <a:xfrm>
                <a:off x="1306710" y="3303749"/>
                <a:ext cx="585621" cy="585621"/>
              </a:xfrm>
              <a:prstGeom prst="ellipse">
                <a:avLst/>
              </a:prstGeom>
              <a:solidFill>
                <a:schemeClr val="accent2"/>
              </a:solidFill>
              <a:ln w="6804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1B0BA40-06A5-9462-6489-61286A6446E7}"/>
                </a:ext>
              </a:extLst>
            </p:cNvPr>
            <p:cNvSpPr/>
            <p:nvPr/>
          </p:nvSpPr>
          <p:spPr>
            <a:xfrm>
              <a:off x="5876382" y="2445262"/>
              <a:ext cx="732026" cy="73202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9E97042-F433-D5B5-AF9C-831735B95A14}"/>
                </a:ext>
              </a:extLst>
            </p:cNvPr>
            <p:cNvSpPr/>
            <p:nvPr/>
          </p:nvSpPr>
          <p:spPr>
            <a:xfrm>
              <a:off x="5949585" y="2518465"/>
              <a:ext cx="585621" cy="585621"/>
            </a:xfrm>
            <a:prstGeom prst="ellipse">
              <a:avLst/>
            </a:prstGeom>
            <a:solidFill>
              <a:schemeClr val="accent2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2" name="Graphic 1080" descr="Artificial Intelligence outline">
              <a:extLst>
                <a:ext uri="{FF2B5EF4-FFF2-40B4-BE49-F238E27FC236}">
                  <a16:creationId xmlns:a16="http://schemas.microsoft.com/office/drawing/2014/main" id="{7C80AFAC-6901-881C-790C-8B8CEF19F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927816" y="2591946"/>
              <a:ext cx="438659" cy="438659"/>
            </a:xfrm>
            <a:prstGeom prst="rect">
              <a:avLst/>
            </a:prstGeom>
          </p:spPr>
        </p:pic>
        <p:pic>
          <p:nvPicPr>
            <p:cNvPr id="33" name="Graphic 1082" descr="Illustrator outline">
              <a:extLst>
                <a:ext uri="{FF2B5EF4-FFF2-40B4-BE49-F238E27FC236}">
                  <a16:creationId xmlns:a16="http://schemas.microsoft.com/office/drawing/2014/main" id="{39B493E2-874B-CF0E-7526-8E3951596AF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93701" y="3390334"/>
              <a:ext cx="423602" cy="423602"/>
            </a:xfrm>
            <a:prstGeom prst="rect">
              <a:avLst/>
            </a:prstGeom>
          </p:spPr>
        </p:pic>
        <p:pic>
          <p:nvPicPr>
            <p:cNvPr id="34" name="Graphic 1083" descr="Presentation with bar chart outline">
              <a:extLst>
                <a:ext uri="{FF2B5EF4-FFF2-40B4-BE49-F238E27FC236}">
                  <a16:creationId xmlns:a16="http://schemas.microsoft.com/office/drawing/2014/main" id="{20E71E8C-4B96-CF11-3EDE-ED357A05176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63086" y="3360125"/>
              <a:ext cx="472868" cy="472868"/>
            </a:xfrm>
            <a:prstGeom prst="rect">
              <a:avLst/>
            </a:prstGeom>
          </p:spPr>
        </p:pic>
        <p:pic>
          <p:nvPicPr>
            <p:cNvPr id="35" name="Graphic 1084" descr="Connections outline">
              <a:extLst>
                <a:ext uri="{FF2B5EF4-FFF2-40B4-BE49-F238E27FC236}">
                  <a16:creationId xmlns:a16="http://schemas.microsoft.com/office/drawing/2014/main" id="{5EB43502-5207-963A-D7E3-8F58C8130F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010301" y="2579182"/>
              <a:ext cx="464188" cy="464188"/>
            </a:xfrm>
            <a:prstGeom prst="rect">
              <a:avLst/>
            </a:prstGeom>
          </p:spPr>
        </p:pic>
        <p:pic>
          <p:nvPicPr>
            <p:cNvPr id="36" name="Graphic 1086" descr="Internet Of Things outline">
              <a:extLst>
                <a:ext uri="{FF2B5EF4-FFF2-40B4-BE49-F238E27FC236}">
                  <a16:creationId xmlns:a16="http://schemas.microsoft.com/office/drawing/2014/main" id="{BF7CD13F-F333-5C95-BE6E-218BA9C1AFC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63149" y="3303122"/>
              <a:ext cx="453743" cy="453743"/>
            </a:xfrm>
            <a:prstGeom prst="rect">
              <a:avLst/>
            </a:prstGeom>
          </p:spPr>
        </p:pic>
      </p:grpSp>
      <p:sp>
        <p:nvSpPr>
          <p:cNvPr id="39" name="Content Placeholder 3">
            <a:extLst>
              <a:ext uri="{FF2B5EF4-FFF2-40B4-BE49-F238E27FC236}">
                <a16:creationId xmlns:a16="http://schemas.microsoft.com/office/drawing/2014/main" id="{6F552370-66FE-088A-BB7D-372C9E7832EB}"/>
              </a:ext>
            </a:extLst>
          </p:cNvPr>
          <p:cNvSpPr txBox="1">
            <a:spLocks/>
          </p:cNvSpPr>
          <p:nvPr/>
        </p:nvSpPr>
        <p:spPr>
          <a:xfrm>
            <a:off x="288682" y="1852386"/>
            <a:ext cx="3034358" cy="1422161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tailEnd type="oval"/>
          </a:ln>
          <a:effectLst/>
        </p:spPr>
        <p:txBody>
          <a:bodyPr vert="horz" lIns="36000" tIns="36000" rIns="36000" bIns="3600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1A3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AI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Foundation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1A3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 &amp;                      Adaptive Architecture</a:t>
            </a:r>
          </a:p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D0C635C-65E7-8443-8802-3F79F1B57223}"/>
              </a:ext>
            </a:extLst>
          </p:cNvPr>
          <p:cNvSpPr/>
          <p:nvPr/>
        </p:nvSpPr>
        <p:spPr>
          <a:xfrm>
            <a:off x="10674766" y="992124"/>
            <a:ext cx="457200" cy="4873752"/>
          </a:xfrm>
          <a:prstGeom prst="rect">
            <a:avLst/>
          </a:prstGeom>
          <a:solidFill>
            <a:srgbClr val="45007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tIns="91440" bIns="91440" rtlCol="0" anchor="ctr"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Adaptive Talent &amp; AI Operating Model     I     Reinvention.AI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Semibold"/>
              <a:ea typeface="+mn-ea"/>
              <a:cs typeface="+mn-cs"/>
            </a:endParaRPr>
          </a:p>
        </p:txBody>
      </p:sp>
      <p:sp>
        <p:nvSpPr>
          <p:cNvPr id="48" name="Content Placeholder 3">
            <a:extLst>
              <a:ext uri="{FF2B5EF4-FFF2-40B4-BE49-F238E27FC236}">
                <a16:creationId xmlns:a16="http://schemas.microsoft.com/office/drawing/2014/main" id="{4FCD5AB9-4331-6C23-2D52-CDC4A061DBC8}"/>
              </a:ext>
            </a:extLst>
          </p:cNvPr>
          <p:cNvSpPr txBox="1">
            <a:spLocks/>
          </p:cNvSpPr>
          <p:nvPr/>
        </p:nvSpPr>
        <p:spPr>
          <a:xfrm>
            <a:off x="3893437" y="1852386"/>
            <a:ext cx="3034358" cy="1422161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tailEnd type="oval"/>
          </a:ln>
          <a:effectLst/>
        </p:spPr>
        <p:txBody>
          <a:bodyPr vert="horz" lIns="36000" tIns="36000" rIns="36000" bIns="3600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Scale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1A3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 AI-led                                 Enterprise</a:t>
            </a:r>
          </a:p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9" name="Content Placeholder 3">
            <a:extLst>
              <a:ext uri="{FF2B5EF4-FFF2-40B4-BE49-F238E27FC236}">
                <a16:creationId xmlns:a16="http://schemas.microsoft.com/office/drawing/2014/main" id="{775FB0AD-38B7-97DB-B9EC-7185793FE081}"/>
              </a:ext>
            </a:extLst>
          </p:cNvPr>
          <p:cNvSpPr txBox="1">
            <a:spLocks/>
          </p:cNvSpPr>
          <p:nvPr/>
        </p:nvSpPr>
        <p:spPr>
          <a:xfrm>
            <a:off x="7516598" y="1852386"/>
            <a:ext cx="3034358" cy="1422161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tailEnd type="oval"/>
          </a:ln>
          <a:effectLst/>
        </p:spPr>
        <p:txBody>
          <a:bodyPr vert="horz" lIns="36000" tIns="36000" rIns="36000" bIns="3600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1A3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Build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Core AI              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1A3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Infrastructure layer </a:t>
            </a:r>
          </a:p>
        </p:txBody>
      </p:sp>
      <p:sp>
        <p:nvSpPr>
          <p:cNvPr id="51" name="Content Placeholder 3">
            <a:extLst>
              <a:ext uri="{FF2B5EF4-FFF2-40B4-BE49-F238E27FC236}">
                <a16:creationId xmlns:a16="http://schemas.microsoft.com/office/drawing/2014/main" id="{F8843A41-D255-7E57-C9FC-88C59D0E6CB6}"/>
              </a:ext>
            </a:extLst>
          </p:cNvPr>
          <p:cNvSpPr txBox="1">
            <a:spLocks/>
          </p:cNvSpPr>
          <p:nvPr/>
        </p:nvSpPr>
        <p:spPr>
          <a:xfrm>
            <a:off x="2050703" y="4488243"/>
            <a:ext cx="3034358" cy="1422161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tailEnd type="oval"/>
          </a:ln>
          <a:effectLst/>
        </p:spPr>
        <p:txBody>
          <a:bodyPr vert="horz" lIns="36000" tIns="36000" rIns="36000" bIns="3600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1A3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AI-Ready Data &amp;                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Knowledge</a:t>
            </a:r>
          </a:p>
        </p:txBody>
      </p:sp>
      <p:sp>
        <p:nvSpPr>
          <p:cNvPr id="52" name="Content Placeholder 3">
            <a:extLst>
              <a:ext uri="{FF2B5EF4-FFF2-40B4-BE49-F238E27FC236}">
                <a16:creationId xmlns:a16="http://schemas.microsoft.com/office/drawing/2014/main" id="{F5370B9D-E8A5-4A0F-80E8-843A2B248816}"/>
              </a:ext>
            </a:extLst>
          </p:cNvPr>
          <p:cNvSpPr txBox="1">
            <a:spLocks/>
          </p:cNvSpPr>
          <p:nvPr/>
        </p:nvSpPr>
        <p:spPr>
          <a:xfrm>
            <a:off x="5766666" y="4488243"/>
            <a:ext cx="3034358" cy="1422161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tailEnd type="oval"/>
          </a:ln>
          <a:effectLst/>
        </p:spPr>
        <p:txBody>
          <a:bodyPr vert="horz" lIns="36000" tIns="36000" rIns="36000" bIns="3600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Modernization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49A2319-2A79-47DD-9A95-C2E1413721FF}"/>
              </a:ext>
            </a:extLst>
          </p:cNvPr>
          <p:cNvSpPr/>
          <p:nvPr/>
        </p:nvSpPr>
        <p:spPr>
          <a:xfrm>
            <a:off x="851364" y="5859326"/>
            <a:ext cx="9502004" cy="457200"/>
          </a:xfrm>
          <a:prstGeom prst="rect">
            <a:avLst/>
          </a:prstGeom>
          <a:solidFill>
            <a:srgbClr val="45007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AI-First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Managed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 Reinvention Services     I     Ecosystem     I     Industry Cartridges &amp; Offerings</a:t>
            </a:r>
          </a:p>
        </p:txBody>
      </p:sp>
    </p:spTree>
    <p:extLst>
      <p:ext uri="{BB962C8B-B14F-4D97-AF65-F5344CB8AC3E}">
        <p14:creationId xmlns:p14="http://schemas.microsoft.com/office/powerpoint/2010/main" val="58911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566A6-2DB2-1145-7E96-7B326422E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B576DC-0BB1-16AC-3BA7-3813DB4E3279}"/>
              </a:ext>
            </a:extLst>
          </p:cNvPr>
          <p:cNvSpPr/>
          <p:nvPr/>
        </p:nvSpPr>
        <p:spPr>
          <a:xfrm>
            <a:off x="6163542" y="1874466"/>
            <a:ext cx="27374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chemeClr val="bg1"/>
                </a:solidFill>
              </a:rPr>
              <a:t>The Industrialized AI Enterprise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: </a:t>
            </a:r>
            <a:r>
              <a:rPr lang="en-US" sz="1400" dirty="0">
                <a:solidFill>
                  <a:schemeClr val="bg1"/>
                </a:solidFill>
                <a:latin typeface="Graphik Light" panose="020B0403030202060203" pitchFamily="34" charset="0"/>
              </a:rPr>
              <a:t>Hardening the AI Foundation to Unlock Seamless Enterprise Scale.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5BF199-8581-9489-5B14-0990A4C3AD48}"/>
              </a:ext>
            </a:extLst>
          </p:cNvPr>
          <p:cNvSpPr/>
          <p:nvPr/>
        </p:nvSpPr>
        <p:spPr>
          <a:xfrm>
            <a:off x="9248546" y="4076232"/>
            <a:ext cx="282649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1600" b="1" dirty="0">
                <a:solidFill>
                  <a:schemeClr val="bg1"/>
                </a:solidFill>
              </a:rPr>
              <a:t>Pivoting to growth - AI First Software Engineering: </a:t>
            </a:r>
            <a:r>
              <a:rPr lang="en-US" sz="1400" dirty="0">
                <a:solidFill>
                  <a:schemeClr val="bg1"/>
                </a:solidFill>
                <a:latin typeface="Graphik Light" panose="020B0403030202060203" pitchFamily="34" charset="0"/>
              </a:rPr>
              <a:t>Building an AI-Native Core through Rapid Envisioning &amp; Radical Enterprise Transformation.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/>
                </a:solidFill>
                <a:latin typeface="Graphik Light" panose="020B0403030202060203" pitchFamily="34" charset="0"/>
              </a:rPr>
              <a:t>	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FBC217-D5EC-D9E0-1BF7-94639B584CE2}"/>
              </a:ext>
            </a:extLst>
          </p:cNvPr>
          <p:cNvSpPr/>
          <p:nvPr/>
        </p:nvSpPr>
        <p:spPr>
          <a:xfrm>
            <a:off x="459766" y="1919422"/>
            <a:ext cx="247961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Unlocking the Dividend: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Light" panose="020B0403030202060203" pitchFamily="34" charset="0"/>
              </a:rPr>
              <a:t>Converting Operational Savings into High-Velocity Business Agility.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raphik Light" panose="020B0403030202060203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8E3F2FC-EDE5-A7E5-72F7-741E77C4A3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39"/>
          <a:stretch/>
        </p:blipFill>
        <p:spPr>
          <a:xfrm>
            <a:off x="597530" y="3668166"/>
            <a:ext cx="2127707" cy="155077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7CF201-0551-109A-E3C5-C82C416A1C0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7746" y="3668166"/>
            <a:ext cx="2144301" cy="1574128"/>
          </a:xfrm>
          <a:prstGeom prst="rect">
            <a:avLst/>
          </a:prstGeom>
        </p:spPr>
      </p:pic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52629FD2-F176-1349-0131-6173B0571F85}"/>
              </a:ext>
            </a:extLst>
          </p:cNvPr>
          <p:cNvSpPr txBox="1">
            <a:spLocks/>
          </p:cNvSpPr>
          <p:nvPr/>
        </p:nvSpPr>
        <p:spPr>
          <a:xfrm>
            <a:off x="491529" y="1138573"/>
            <a:ext cx="954389" cy="108746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1" i="0" kern="1200" baseline="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Poppins" pitchFamily="2" charset="77"/>
              </a:rPr>
              <a:t>01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17A6BCF2-C9B7-BDC5-B7F5-4FD0457CA872}"/>
              </a:ext>
            </a:extLst>
          </p:cNvPr>
          <p:cNvSpPr txBox="1">
            <a:spLocks/>
          </p:cNvSpPr>
          <p:nvPr/>
        </p:nvSpPr>
        <p:spPr>
          <a:xfrm>
            <a:off x="3215191" y="3503319"/>
            <a:ext cx="1094740" cy="108746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1" i="0" kern="1200" baseline="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Poppins" pitchFamily="2" charset="77"/>
              </a:rPr>
              <a:t>02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2F4A67EB-15FB-F00A-3700-6F532FA44F31}"/>
              </a:ext>
            </a:extLst>
          </p:cNvPr>
          <p:cNvSpPr txBox="1">
            <a:spLocks/>
          </p:cNvSpPr>
          <p:nvPr/>
        </p:nvSpPr>
        <p:spPr>
          <a:xfrm>
            <a:off x="6247087" y="1138573"/>
            <a:ext cx="1122810" cy="108746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1" i="0" kern="1200" baseline="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Poppins" pitchFamily="2" charset="77"/>
              </a:rPr>
              <a:t>03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A9FC6E1-112E-3BE8-4545-60D8ABA13C5E}"/>
              </a:ext>
            </a:extLst>
          </p:cNvPr>
          <p:cNvSpPr/>
          <p:nvPr/>
        </p:nvSpPr>
        <p:spPr>
          <a:xfrm>
            <a:off x="3157613" y="4309430"/>
            <a:ext cx="27843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chemeClr val="bg1"/>
                </a:solidFill>
              </a:rPr>
              <a:t>Architecting the Growth Engine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: </a:t>
            </a:r>
            <a:r>
              <a:rPr lang="en-US" sz="1400" dirty="0">
                <a:solidFill>
                  <a:schemeClr val="bg1"/>
                </a:solidFill>
                <a:latin typeface="Graphik Light" panose="020B0403030202060203" pitchFamily="34" charset="0"/>
              </a:rPr>
              <a:t>Leveraging AI-Native Agility to Capture the Next Frontier of Value.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2945B97B-37CA-2248-F954-344CB7549AAF}"/>
              </a:ext>
            </a:extLst>
          </p:cNvPr>
          <p:cNvSpPr txBox="1">
            <a:spLocks/>
          </p:cNvSpPr>
          <p:nvPr/>
        </p:nvSpPr>
        <p:spPr>
          <a:xfrm>
            <a:off x="9317065" y="3395743"/>
            <a:ext cx="1094740" cy="108746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1" i="0" kern="1200" baseline="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Poppins" pitchFamily="2" charset="77"/>
              </a:rPr>
              <a:t>04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4160FD-DD82-6593-0952-7F2995C66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76" y="372142"/>
            <a:ext cx="9858630" cy="569966"/>
          </a:xfrm>
        </p:spPr>
        <p:txBody>
          <a:bodyPr>
            <a:normAutofit fontScale="90000"/>
          </a:bodyPr>
          <a:lstStyle/>
          <a:p>
            <a:r>
              <a:rPr lang="en-US" dirty="0"/>
              <a:t>The Reinvention Roadmap</a:t>
            </a:r>
            <a:br>
              <a:rPr lang="en-US" dirty="0"/>
            </a:br>
            <a:r>
              <a:rPr lang="en-US" sz="2200" dirty="0"/>
              <a:t>From Capital Liberation to Exponential Growth</a:t>
            </a:r>
            <a:br>
              <a:rPr lang="en-US" dirty="0"/>
            </a:br>
            <a:endParaRPr lang="en-US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CA02CDD-6881-19FE-D6C4-BD24E03963A0}"/>
              </a:ext>
            </a:extLst>
          </p:cNvPr>
          <p:cNvCxnSpPr>
            <a:cxnSpLocks/>
          </p:cNvCxnSpPr>
          <p:nvPr/>
        </p:nvCxnSpPr>
        <p:spPr>
          <a:xfrm>
            <a:off x="2939379" y="1307328"/>
            <a:ext cx="0" cy="4858802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B8E5918-F77C-429A-5E14-0FD63A3DC6C1}"/>
              </a:ext>
            </a:extLst>
          </p:cNvPr>
          <p:cNvCxnSpPr>
            <a:cxnSpLocks/>
          </p:cNvCxnSpPr>
          <p:nvPr/>
        </p:nvCxnSpPr>
        <p:spPr>
          <a:xfrm>
            <a:off x="6045650" y="1307328"/>
            <a:ext cx="0" cy="4858802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45EB9B2-AE7B-D0F5-A6FA-42EEDC01660A}"/>
              </a:ext>
            </a:extLst>
          </p:cNvPr>
          <p:cNvCxnSpPr>
            <a:cxnSpLocks/>
          </p:cNvCxnSpPr>
          <p:nvPr/>
        </p:nvCxnSpPr>
        <p:spPr>
          <a:xfrm>
            <a:off x="9151920" y="1307328"/>
            <a:ext cx="0" cy="4858802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FBA14FF4-5A38-C3DB-B69C-38B3871C872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85" t="8185" b="24641"/>
          <a:stretch>
            <a:fillRect/>
          </a:stretch>
        </p:blipFill>
        <p:spPr>
          <a:xfrm>
            <a:off x="3722446" y="1447325"/>
            <a:ext cx="2105489" cy="1546832"/>
          </a:xfrm>
          <a:prstGeom prst="rect">
            <a:avLst/>
          </a:prstGeom>
        </p:spPr>
      </p:pic>
      <p:pic>
        <p:nvPicPr>
          <p:cNvPr id="34" name="Picture Placeholder 32">
            <a:extLst>
              <a:ext uri="{FF2B5EF4-FFF2-40B4-BE49-F238E27FC236}">
                <a16:creationId xmlns:a16="http://schemas.microsoft.com/office/drawing/2014/main" id="{DF1E7490-BDBD-BE67-B6D4-F7CC6E8AB6E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188" t="6038" r="5117" b="39168"/>
          <a:stretch>
            <a:fillRect/>
          </a:stretch>
        </p:blipFill>
        <p:spPr>
          <a:xfrm>
            <a:off x="9781080" y="1447325"/>
            <a:ext cx="2131480" cy="155077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7839C8-F9D7-F7E8-3CF9-66C2CA7D779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86931" y="6371218"/>
            <a:ext cx="336394" cy="235642"/>
          </a:xfrm>
          <a:prstGeom prst="rect">
            <a:avLst/>
          </a:prstGeom>
        </p:spPr>
        <p:txBody>
          <a:bodyPr/>
          <a:lstStyle/>
          <a:p>
            <a:pPr lvl="0"/>
            <a:fld id="{BC803CF9-51E0-473D-817C-7916B98F9057}" type="slidenum">
              <a:rPr lang="en-US" sz="1050" noProof="0" smtClean="0"/>
              <a:pPr lvl="0"/>
              <a:t>13</a:t>
            </a:fld>
            <a:endParaRPr lang="en-US" sz="1050" noProof="0"/>
          </a:p>
        </p:txBody>
      </p:sp>
      <p:pic>
        <p:nvPicPr>
          <p:cNvPr id="1030" name="Picture 6" descr="QBE Insurance logo in transparent PNG and vectorized SVG formats">
            <a:extLst>
              <a:ext uri="{FF2B5EF4-FFF2-40B4-BE49-F238E27FC236}">
                <a16:creationId xmlns:a16="http://schemas.microsoft.com/office/drawing/2014/main" id="{8531F495-A3F7-B33A-DADB-0CD2F2F58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203" y="5958838"/>
            <a:ext cx="783286" cy="22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arriott | ISM">
            <a:extLst>
              <a:ext uri="{FF2B5EF4-FFF2-40B4-BE49-F238E27FC236}">
                <a16:creationId xmlns:a16="http://schemas.microsoft.com/office/drawing/2014/main" id="{A84FF815-B7A0-D99F-0ACE-FBA0A7E68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578" y="5896084"/>
            <a:ext cx="1475738" cy="353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edEx Logo and symbol, meaning, history, PNG, brand">
            <a:extLst>
              <a:ext uri="{FF2B5EF4-FFF2-40B4-BE49-F238E27FC236}">
                <a16:creationId xmlns:a16="http://schemas.microsoft.com/office/drawing/2014/main" id="{0E7DD0FA-F156-4AFA-2A2F-0540B809B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811" y="5832230"/>
            <a:ext cx="816096" cy="45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1D992F0-CDFB-B0F8-E394-2353FC1662DC}"/>
              </a:ext>
            </a:extLst>
          </p:cNvPr>
          <p:cNvGrpSpPr/>
          <p:nvPr/>
        </p:nvGrpSpPr>
        <p:grpSpPr>
          <a:xfrm>
            <a:off x="7465209" y="5485653"/>
            <a:ext cx="1586751" cy="1174232"/>
            <a:chOff x="7612862" y="5578080"/>
            <a:chExt cx="1586751" cy="1174232"/>
          </a:xfrm>
        </p:grpSpPr>
        <p:pic>
          <p:nvPicPr>
            <p:cNvPr id="2052" name="Picture 4" descr="Iocl Logo PNG Vector SVG (19.55 KB) Free Download">
              <a:extLst>
                <a:ext uri="{FF2B5EF4-FFF2-40B4-BE49-F238E27FC236}">
                  <a16:creationId xmlns:a16="http://schemas.microsoft.com/office/drawing/2014/main" id="{E97C1105-E34A-38EC-7F0F-DAC612434E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3533" y="5578080"/>
              <a:ext cx="1085408" cy="10854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9A3244F-760F-27A2-9DA8-C0055D042237}"/>
                </a:ext>
              </a:extLst>
            </p:cNvPr>
            <p:cNvSpPr txBox="1"/>
            <p:nvPr/>
          </p:nvSpPr>
          <p:spPr>
            <a:xfrm>
              <a:off x="7612862" y="6112758"/>
              <a:ext cx="1586751" cy="63955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ctr" defTabSz="228600">
                <a:spcAft>
                  <a:spcPts val="1200"/>
                </a:spcAft>
              </a:pPr>
              <a:r>
                <a:rPr lang="en-US" sz="1200" b="1" noProof="0">
                  <a:solidFill>
                    <a:schemeClr val="bg1"/>
                  </a:solidFill>
                </a:rPr>
                <a:t>Indian Oil</a:t>
              </a:r>
            </a:p>
          </p:txBody>
        </p:sp>
      </p:grpSp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7D3740E9-27F3-E33D-8AA0-376485F01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6388" y="5763120"/>
            <a:ext cx="983208" cy="514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63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337F7-BA3B-9FEF-35BB-EEF72DF8D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9473622D-D927-9297-8939-34B70AD437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425" r="4099" b="9658"/>
          <a:stretch>
            <a:fillRect/>
          </a:stretch>
        </p:blipFill>
        <p:spPr>
          <a:xfrm>
            <a:off x="-24714" y="1"/>
            <a:ext cx="12204357" cy="685799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F7DDF477-8631-CA58-0BD6-601E121AE4FC}"/>
              </a:ext>
            </a:extLst>
          </p:cNvPr>
          <p:cNvSpPr/>
          <p:nvPr/>
        </p:nvSpPr>
        <p:spPr>
          <a:xfrm>
            <a:off x="125104" y="190"/>
            <a:ext cx="12229071" cy="6857999"/>
          </a:xfrm>
          <a:prstGeom prst="rect">
            <a:avLst/>
          </a:prstGeom>
          <a:solidFill>
            <a:srgbClr val="23003A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AAB323FD-4EDB-C84F-E464-EA203C9C98CD}"/>
              </a:ext>
            </a:extLst>
          </p:cNvPr>
          <p:cNvSpPr txBox="1">
            <a:spLocks/>
          </p:cNvSpPr>
          <p:nvPr/>
        </p:nvSpPr>
        <p:spPr>
          <a:xfrm>
            <a:off x="456133" y="2241617"/>
            <a:ext cx="5198950" cy="2659190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Graphik Semibold" panose="020B0503030202060203" pitchFamily="34" charset="77"/>
                <a:ea typeface="+mj-ea"/>
                <a:cs typeface="+mj-cs"/>
              </a:defRPr>
            </a:lvl1pPr>
          </a:lstStyle>
          <a:p>
            <a:r>
              <a:rPr lang="en-US" sz="3800" b="1" dirty="0">
                <a:solidFill>
                  <a:schemeClr val="accent2"/>
                </a:solidFill>
                <a:latin typeface="+mj-lt"/>
              </a:rPr>
              <a:t>You’re a Digital Core Reinvention Leader </a:t>
            </a:r>
            <a:br>
              <a:rPr lang="en-US" dirty="0"/>
            </a:br>
            <a:endParaRPr lang="en-US" sz="1600" dirty="0"/>
          </a:p>
          <a:p>
            <a:r>
              <a:rPr lang="en-US" sz="2600" dirty="0">
                <a:solidFill>
                  <a:schemeClr val="bg1"/>
                </a:solidFill>
                <a:latin typeface="Graphik Medium" panose="020B0603030202060203" pitchFamily="34" charset="0"/>
              </a:rPr>
              <a:t>Bring your best expertise to bridge the gap between technology capability and enterprise value for our clients.</a:t>
            </a:r>
            <a:br>
              <a:rPr lang="en-US" sz="2600" dirty="0">
                <a:solidFill>
                  <a:schemeClr val="bg1"/>
                </a:solidFill>
                <a:latin typeface="Graphik Medium" panose="020B0603030202060203" pitchFamily="34" charset="0"/>
              </a:rPr>
            </a:br>
            <a:br>
              <a:rPr lang="en-US" dirty="0">
                <a:solidFill>
                  <a:schemeClr val="bg1"/>
                </a:solidFill>
                <a:latin typeface="Graphik Medium" panose="020B0603030202060203" pitchFamily="34" charset="0"/>
              </a:rPr>
            </a:br>
            <a:endParaRPr lang="en-US" dirty="0">
              <a:solidFill>
                <a:schemeClr val="bg1"/>
              </a:solidFill>
              <a:latin typeface="Graphik Medium" panose="020B0603030202060203" pitchFamily="34" charset="0"/>
            </a:endParaRPr>
          </a:p>
        </p:txBody>
      </p:sp>
      <p:sp>
        <p:nvSpPr>
          <p:cNvPr id="32" name="copyright">
            <a:extLst>
              <a:ext uri="{FF2B5EF4-FFF2-40B4-BE49-F238E27FC236}">
                <a16:creationId xmlns:a16="http://schemas.microsoft.com/office/drawing/2014/main" id="{6E22E9C1-6A89-6B0F-9CFD-73D281C3FE64}"/>
              </a:ext>
            </a:extLst>
          </p:cNvPr>
          <p:cNvSpPr txBox="1"/>
          <p:nvPr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3" name="slide number automatic">
            <a:extLst>
              <a:ext uri="{FF2B5EF4-FFF2-40B4-BE49-F238E27FC236}">
                <a16:creationId xmlns:a16="http://schemas.microsoft.com/office/drawing/2014/main" id="{F26A8315-942A-2749-9E91-1F07A09DB535}"/>
              </a:ext>
            </a:extLst>
          </p:cNvPr>
          <p:cNvSpPr txBox="1"/>
          <p:nvPr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84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FD4C2-1653-631F-07E0-D4F2B7479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86FEDFE8-4D49-BED3-09FD-E8D2E7ACC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75" y="372142"/>
            <a:ext cx="10658163" cy="569966"/>
          </a:xfrm>
        </p:spPr>
        <p:txBody>
          <a:bodyPr>
            <a:normAutofit/>
          </a:bodyPr>
          <a:lstStyle/>
          <a:p>
            <a:r>
              <a:rPr lang="en-US" dirty="0"/>
              <a:t>What we need to achieve. Together.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45F1E3F-EB03-D01B-48DA-C2E38762A026}"/>
              </a:ext>
            </a:extLst>
          </p:cNvPr>
          <p:cNvSpPr txBox="1"/>
          <p:nvPr/>
        </p:nvSpPr>
        <p:spPr>
          <a:xfrm>
            <a:off x="553175" y="2591952"/>
            <a:ext cx="2395728" cy="1674096"/>
          </a:xfrm>
          <a:prstGeom prst="rect">
            <a:avLst/>
          </a:prstGeom>
          <a:solidFill>
            <a:schemeClr val="accent1">
              <a:alpha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182880" tIns="0" rIns="91440" bIns="0" rtlCol="0">
            <a:noAutofit/>
          </a:bodyPr>
          <a:lstStyle/>
          <a:p>
            <a:pPr marL="0" marR="0" lvl="0" indent="0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raphik Semibold"/>
                <a:ea typeface="+mn-ea"/>
                <a:cs typeface="+mn-cs"/>
              </a:rPr>
              <a:t>10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raphik Semibold"/>
                <a:ea typeface="+mn-ea"/>
                <a:cs typeface="+mn-cs"/>
              </a:rPr>
              <a:t>%+ </a:t>
            </a:r>
            <a:endParaRPr kumimoji="0" lang="en-US" sz="7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raphik Semibold"/>
              <a:ea typeface="+mn-ea"/>
              <a:cs typeface="+mn-cs"/>
            </a:endParaRPr>
          </a:p>
          <a:p>
            <a:pPr marL="0" marR="0" lvl="0" indent="0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Growth</a:t>
            </a:r>
          </a:p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34ACC9E6-D1A3-93CE-54A1-1EEB6A80D482}"/>
              </a:ext>
            </a:extLst>
          </p:cNvPr>
          <p:cNvSpPr/>
          <p:nvPr/>
        </p:nvSpPr>
        <p:spPr>
          <a:xfrm rot="5400000">
            <a:off x="2671261" y="3108960"/>
            <a:ext cx="2194560" cy="640080"/>
          </a:xfrm>
          <a:prstGeom prst="triangl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7078580E-A927-B253-5271-1209223EB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122952"/>
              </p:ext>
            </p:extLst>
          </p:nvPr>
        </p:nvGraphicFramePr>
        <p:xfrm>
          <a:off x="4588180" y="1616150"/>
          <a:ext cx="6998751" cy="36257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32917">
                  <a:extLst>
                    <a:ext uri="{9D8B030D-6E8A-4147-A177-3AD203B41FA5}">
                      <a16:colId xmlns:a16="http://schemas.microsoft.com/office/drawing/2014/main" val="3341810768"/>
                    </a:ext>
                  </a:extLst>
                </a:gridCol>
                <a:gridCol w="2332917">
                  <a:extLst>
                    <a:ext uri="{9D8B030D-6E8A-4147-A177-3AD203B41FA5}">
                      <a16:colId xmlns:a16="http://schemas.microsoft.com/office/drawing/2014/main" val="3437991030"/>
                    </a:ext>
                  </a:extLst>
                </a:gridCol>
                <a:gridCol w="2332917">
                  <a:extLst>
                    <a:ext uri="{9D8B030D-6E8A-4147-A177-3AD203B41FA5}">
                      <a16:colId xmlns:a16="http://schemas.microsoft.com/office/drawing/2014/main" val="3604772508"/>
                    </a:ext>
                  </a:extLst>
                </a:gridCol>
              </a:tblGrid>
              <a:tr h="973074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Offering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08046"/>
                  </a:ext>
                </a:extLst>
              </a:tr>
              <a:tr h="167955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+mj-lt"/>
                        </a:rPr>
                        <a:t>Market 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+mj-lt"/>
                        </a:rPr>
                        <a:t>Activation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+mj-lt"/>
                        </a:rPr>
                        <a:t>Pipeline 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+mj-lt"/>
                        </a:rPr>
                        <a:t>Tracking 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+mj-lt"/>
                        </a:rPr>
                        <a:t>&amp; Build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+mj-lt"/>
                        </a:rPr>
                        <a:t>Deal </a:t>
                      </a:r>
                    </a:p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+mj-lt"/>
                        </a:rPr>
                        <a:t>Closure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802352"/>
                  </a:ext>
                </a:extLst>
              </a:tr>
              <a:tr h="973074">
                <a:tc gridSpan="3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2"/>
                          </a:solidFill>
                        </a:rPr>
                        <a:t>Talent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330843"/>
                  </a:ext>
                </a:extLst>
              </a:tr>
            </a:tbl>
          </a:graphicData>
        </a:graphic>
      </p:graphicFrame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9660681-0F88-B279-6496-A1B637B657DC}"/>
              </a:ext>
            </a:extLst>
          </p:cNvPr>
          <p:cNvCxnSpPr/>
          <p:nvPr/>
        </p:nvCxnSpPr>
        <p:spPr>
          <a:xfrm flipH="1">
            <a:off x="5401340" y="2105251"/>
            <a:ext cx="1828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E2EEE5B-71DD-25AF-484E-E013A94987B6}"/>
              </a:ext>
            </a:extLst>
          </p:cNvPr>
          <p:cNvCxnSpPr/>
          <p:nvPr/>
        </p:nvCxnSpPr>
        <p:spPr>
          <a:xfrm>
            <a:off x="9048307" y="2105251"/>
            <a:ext cx="1828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717D768-2509-4118-0017-3D535D48D374}"/>
              </a:ext>
            </a:extLst>
          </p:cNvPr>
          <p:cNvCxnSpPr/>
          <p:nvPr/>
        </p:nvCxnSpPr>
        <p:spPr>
          <a:xfrm flipH="1">
            <a:off x="5401340" y="4756304"/>
            <a:ext cx="1828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34B58B7-2DF6-E512-2F08-9E857306D2C4}"/>
              </a:ext>
            </a:extLst>
          </p:cNvPr>
          <p:cNvCxnSpPr/>
          <p:nvPr/>
        </p:nvCxnSpPr>
        <p:spPr>
          <a:xfrm>
            <a:off x="9048307" y="4756304"/>
            <a:ext cx="1828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BBB3FD7A-E115-DA76-F500-A5C789AF10C4}"/>
              </a:ext>
            </a:extLst>
          </p:cNvPr>
          <p:cNvSpPr/>
          <p:nvPr/>
        </p:nvSpPr>
        <p:spPr>
          <a:xfrm rot="5400000">
            <a:off x="2813028" y="3108960"/>
            <a:ext cx="2194560" cy="640080"/>
          </a:xfrm>
          <a:prstGeom prst="triangl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38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7A070-89F8-28C1-EC0F-06F392DCA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8ED52C-3D62-07E0-C360-1BF877E469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0" r="33459" b="288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A3016EE-A257-88B6-05E2-56ACF3AFB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475572"/>
              </p:ext>
            </p:extLst>
          </p:nvPr>
        </p:nvGraphicFramePr>
        <p:xfrm>
          <a:off x="738366" y="1892876"/>
          <a:ext cx="6870807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70807">
                  <a:extLst>
                    <a:ext uri="{9D8B030D-6E8A-4147-A177-3AD203B41FA5}">
                      <a16:colId xmlns:a16="http://schemas.microsoft.com/office/drawing/2014/main" val="2795689346"/>
                    </a:ext>
                  </a:extLst>
                </a:gridCol>
              </a:tblGrid>
              <a:tr h="27494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Digital Core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helps client </a:t>
                      </a: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CIOs, CTOs and CDOs 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reinvent their digital foundations—including technology strategy and architecture, data and AI, modernizing and managing applications, infrastructure, data and cloud.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We build an industry-aligned digital core for clients to be an AI-enabled enterprise, driving measurable business value at speed and scale.</a:t>
                      </a:r>
                    </a:p>
                  </a:txBody>
                  <a:tcPr marL="18288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466880"/>
                  </a:ext>
                </a:extLst>
              </a:tr>
            </a:tbl>
          </a:graphicData>
        </a:graphic>
      </p:graphicFrame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5B6FD760-06C0-2F0C-35DB-FC38368F5C9A}"/>
              </a:ext>
            </a:extLst>
          </p:cNvPr>
          <p:cNvCxnSpPr/>
          <p:nvPr/>
        </p:nvCxnSpPr>
        <p:spPr>
          <a:xfrm rot="10800000" flipV="1">
            <a:off x="579618" y="1556805"/>
            <a:ext cx="914400" cy="914400"/>
          </a:xfrm>
          <a:prstGeom prst="bentConnector3">
            <a:avLst>
              <a:gd name="adj1" fmla="val 100000"/>
            </a:avLst>
          </a:prstGeom>
          <a:ln w="381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16239F1D-E1A2-4536-99BF-9DE2B87131E6}"/>
              </a:ext>
            </a:extLst>
          </p:cNvPr>
          <p:cNvCxnSpPr>
            <a:cxnSpLocks/>
          </p:cNvCxnSpPr>
          <p:nvPr/>
        </p:nvCxnSpPr>
        <p:spPr>
          <a:xfrm rot="5400000">
            <a:off x="6981854" y="4648693"/>
            <a:ext cx="914400" cy="914400"/>
          </a:xfrm>
          <a:prstGeom prst="bentConnector3">
            <a:avLst>
              <a:gd name="adj1" fmla="val 100000"/>
            </a:avLst>
          </a:prstGeom>
          <a:ln w="381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87">
            <a:extLst>
              <a:ext uri="{FF2B5EF4-FFF2-40B4-BE49-F238E27FC236}">
                <a16:creationId xmlns:a16="http://schemas.microsoft.com/office/drawing/2014/main" id="{43D52FA6-4E74-534A-5E58-19B7B535F5F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947162" y="1806676"/>
            <a:ext cx="2452567" cy="3451461"/>
            <a:chOff x="1434" y="2995"/>
            <a:chExt cx="302" cy="425"/>
          </a:xfr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Freeform 188">
              <a:extLst>
                <a:ext uri="{FF2B5EF4-FFF2-40B4-BE49-F238E27FC236}">
                  <a16:creationId xmlns:a16="http://schemas.microsoft.com/office/drawing/2014/main" id="{8D89EE23-B4F9-9EDA-14EE-89F7FC1631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0" y="2995"/>
              <a:ext cx="230" cy="337"/>
            </a:xfrm>
            <a:custGeom>
              <a:avLst/>
              <a:gdLst>
                <a:gd name="T0" fmla="*/ 78 w 156"/>
                <a:gd name="T1" fmla="*/ 228 h 228"/>
                <a:gd name="T2" fmla="*/ 0 w 156"/>
                <a:gd name="T3" fmla="*/ 150 h 228"/>
                <a:gd name="T4" fmla="*/ 0 w 156"/>
                <a:gd name="T5" fmla="*/ 78 h 228"/>
                <a:gd name="T6" fmla="*/ 78 w 156"/>
                <a:gd name="T7" fmla="*/ 0 h 228"/>
                <a:gd name="T8" fmla="*/ 156 w 156"/>
                <a:gd name="T9" fmla="*/ 78 h 228"/>
                <a:gd name="T10" fmla="*/ 156 w 156"/>
                <a:gd name="T11" fmla="*/ 150 h 228"/>
                <a:gd name="T12" fmla="*/ 78 w 156"/>
                <a:gd name="T13" fmla="*/ 228 h 228"/>
                <a:gd name="T14" fmla="*/ 78 w 156"/>
                <a:gd name="T15" fmla="*/ 12 h 228"/>
                <a:gd name="T16" fmla="*/ 12 w 156"/>
                <a:gd name="T17" fmla="*/ 78 h 228"/>
                <a:gd name="T18" fmla="*/ 12 w 156"/>
                <a:gd name="T19" fmla="*/ 150 h 228"/>
                <a:gd name="T20" fmla="*/ 78 w 156"/>
                <a:gd name="T21" fmla="*/ 216 h 228"/>
                <a:gd name="T22" fmla="*/ 144 w 156"/>
                <a:gd name="T23" fmla="*/ 150 h 228"/>
                <a:gd name="T24" fmla="*/ 144 w 156"/>
                <a:gd name="T25" fmla="*/ 78 h 228"/>
                <a:gd name="T26" fmla="*/ 78 w 156"/>
                <a:gd name="T27" fmla="*/ 12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6" h="228">
                  <a:moveTo>
                    <a:pt x="78" y="228"/>
                  </a:moveTo>
                  <a:cubicBezTo>
                    <a:pt x="35" y="228"/>
                    <a:pt x="0" y="193"/>
                    <a:pt x="0" y="15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35"/>
                    <a:pt x="35" y="0"/>
                    <a:pt x="78" y="0"/>
                  </a:cubicBezTo>
                  <a:cubicBezTo>
                    <a:pt x="121" y="0"/>
                    <a:pt x="156" y="35"/>
                    <a:pt x="156" y="78"/>
                  </a:cubicBezTo>
                  <a:cubicBezTo>
                    <a:pt x="156" y="150"/>
                    <a:pt x="156" y="150"/>
                    <a:pt x="156" y="150"/>
                  </a:cubicBezTo>
                  <a:cubicBezTo>
                    <a:pt x="156" y="193"/>
                    <a:pt x="121" y="228"/>
                    <a:pt x="78" y="228"/>
                  </a:cubicBezTo>
                  <a:close/>
                  <a:moveTo>
                    <a:pt x="78" y="12"/>
                  </a:moveTo>
                  <a:cubicBezTo>
                    <a:pt x="42" y="12"/>
                    <a:pt x="12" y="41"/>
                    <a:pt x="12" y="78"/>
                  </a:cubicBezTo>
                  <a:cubicBezTo>
                    <a:pt x="12" y="150"/>
                    <a:pt x="12" y="150"/>
                    <a:pt x="12" y="150"/>
                  </a:cubicBezTo>
                  <a:cubicBezTo>
                    <a:pt x="12" y="186"/>
                    <a:pt x="42" y="216"/>
                    <a:pt x="78" y="216"/>
                  </a:cubicBezTo>
                  <a:cubicBezTo>
                    <a:pt x="115" y="216"/>
                    <a:pt x="144" y="186"/>
                    <a:pt x="144" y="150"/>
                  </a:cubicBezTo>
                  <a:cubicBezTo>
                    <a:pt x="144" y="78"/>
                    <a:pt x="144" y="78"/>
                    <a:pt x="144" y="78"/>
                  </a:cubicBezTo>
                  <a:cubicBezTo>
                    <a:pt x="144" y="41"/>
                    <a:pt x="115" y="12"/>
                    <a:pt x="7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5" name="Freeform 189">
              <a:extLst>
                <a:ext uri="{FF2B5EF4-FFF2-40B4-BE49-F238E27FC236}">
                  <a16:creationId xmlns:a16="http://schemas.microsoft.com/office/drawing/2014/main" id="{D19011E9-5E3D-53B1-67ED-CBF390D97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4" y="3172"/>
              <a:ext cx="302" cy="195"/>
            </a:xfrm>
            <a:custGeom>
              <a:avLst/>
              <a:gdLst>
                <a:gd name="T0" fmla="*/ 102 w 204"/>
                <a:gd name="T1" fmla="*/ 132 h 132"/>
                <a:gd name="T2" fmla="*/ 0 w 204"/>
                <a:gd name="T3" fmla="*/ 30 h 132"/>
                <a:gd name="T4" fmla="*/ 0 w 204"/>
                <a:gd name="T5" fmla="*/ 6 h 132"/>
                <a:gd name="T6" fmla="*/ 6 w 204"/>
                <a:gd name="T7" fmla="*/ 0 h 132"/>
                <a:gd name="T8" fmla="*/ 12 w 204"/>
                <a:gd name="T9" fmla="*/ 6 h 132"/>
                <a:gd name="T10" fmla="*/ 12 w 204"/>
                <a:gd name="T11" fmla="*/ 30 h 132"/>
                <a:gd name="T12" fmla="*/ 102 w 204"/>
                <a:gd name="T13" fmla="*/ 120 h 132"/>
                <a:gd name="T14" fmla="*/ 192 w 204"/>
                <a:gd name="T15" fmla="*/ 30 h 132"/>
                <a:gd name="T16" fmla="*/ 192 w 204"/>
                <a:gd name="T17" fmla="*/ 6 h 132"/>
                <a:gd name="T18" fmla="*/ 198 w 204"/>
                <a:gd name="T19" fmla="*/ 0 h 132"/>
                <a:gd name="T20" fmla="*/ 204 w 204"/>
                <a:gd name="T21" fmla="*/ 6 h 132"/>
                <a:gd name="T22" fmla="*/ 204 w 204"/>
                <a:gd name="T23" fmla="*/ 30 h 132"/>
                <a:gd name="T24" fmla="*/ 102 w 204"/>
                <a:gd name="T25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4" h="132">
                  <a:moveTo>
                    <a:pt x="102" y="132"/>
                  </a:moveTo>
                  <a:cubicBezTo>
                    <a:pt x="45" y="132"/>
                    <a:pt x="0" y="87"/>
                    <a:pt x="0" y="3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" y="0"/>
                    <a:pt x="12" y="2"/>
                    <a:pt x="12" y="6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80"/>
                    <a:pt x="52" y="120"/>
                    <a:pt x="102" y="120"/>
                  </a:cubicBezTo>
                  <a:cubicBezTo>
                    <a:pt x="153" y="120"/>
                    <a:pt x="192" y="80"/>
                    <a:pt x="192" y="30"/>
                  </a:cubicBezTo>
                  <a:cubicBezTo>
                    <a:pt x="192" y="6"/>
                    <a:pt x="192" y="6"/>
                    <a:pt x="192" y="6"/>
                  </a:cubicBezTo>
                  <a:cubicBezTo>
                    <a:pt x="192" y="2"/>
                    <a:pt x="195" y="0"/>
                    <a:pt x="198" y="0"/>
                  </a:cubicBezTo>
                  <a:cubicBezTo>
                    <a:pt x="202" y="0"/>
                    <a:pt x="204" y="2"/>
                    <a:pt x="204" y="6"/>
                  </a:cubicBezTo>
                  <a:cubicBezTo>
                    <a:pt x="204" y="30"/>
                    <a:pt x="204" y="30"/>
                    <a:pt x="204" y="30"/>
                  </a:cubicBezTo>
                  <a:cubicBezTo>
                    <a:pt x="204" y="87"/>
                    <a:pt x="159" y="132"/>
                    <a:pt x="102" y="1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9" name="Freeform 190">
              <a:extLst>
                <a:ext uri="{FF2B5EF4-FFF2-40B4-BE49-F238E27FC236}">
                  <a16:creationId xmlns:a16="http://schemas.microsoft.com/office/drawing/2014/main" id="{375823E8-F8E4-24F4-3976-34AEADD4F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6" y="3349"/>
              <a:ext cx="18" cy="71"/>
            </a:xfrm>
            <a:custGeom>
              <a:avLst/>
              <a:gdLst>
                <a:gd name="T0" fmla="*/ 6 w 12"/>
                <a:gd name="T1" fmla="*/ 48 h 48"/>
                <a:gd name="T2" fmla="*/ 0 w 12"/>
                <a:gd name="T3" fmla="*/ 42 h 48"/>
                <a:gd name="T4" fmla="*/ 0 w 12"/>
                <a:gd name="T5" fmla="*/ 6 h 48"/>
                <a:gd name="T6" fmla="*/ 6 w 12"/>
                <a:gd name="T7" fmla="*/ 0 h 48"/>
                <a:gd name="T8" fmla="*/ 12 w 12"/>
                <a:gd name="T9" fmla="*/ 6 h 48"/>
                <a:gd name="T10" fmla="*/ 12 w 12"/>
                <a:gd name="T11" fmla="*/ 42 h 48"/>
                <a:gd name="T12" fmla="*/ 6 w 12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8">
                  <a:moveTo>
                    <a:pt x="6" y="48"/>
                  </a:moveTo>
                  <a:cubicBezTo>
                    <a:pt x="3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" y="0"/>
                    <a:pt x="12" y="2"/>
                    <a:pt x="12" y="6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5"/>
                    <a:pt x="10" y="48"/>
                    <a:pt x="6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0" name="Freeform 191">
              <a:extLst>
                <a:ext uri="{FF2B5EF4-FFF2-40B4-BE49-F238E27FC236}">
                  <a16:creationId xmlns:a16="http://schemas.microsoft.com/office/drawing/2014/main" id="{76B85345-1EFD-09BF-37C4-E70BDB8EF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6" y="2995"/>
              <a:ext cx="18" cy="71"/>
            </a:xfrm>
            <a:custGeom>
              <a:avLst/>
              <a:gdLst>
                <a:gd name="T0" fmla="*/ 6 w 12"/>
                <a:gd name="T1" fmla="*/ 48 h 48"/>
                <a:gd name="T2" fmla="*/ 0 w 12"/>
                <a:gd name="T3" fmla="*/ 42 h 48"/>
                <a:gd name="T4" fmla="*/ 0 w 12"/>
                <a:gd name="T5" fmla="*/ 6 h 48"/>
                <a:gd name="T6" fmla="*/ 6 w 12"/>
                <a:gd name="T7" fmla="*/ 0 h 48"/>
                <a:gd name="T8" fmla="*/ 12 w 12"/>
                <a:gd name="T9" fmla="*/ 6 h 48"/>
                <a:gd name="T10" fmla="*/ 12 w 12"/>
                <a:gd name="T11" fmla="*/ 42 h 48"/>
                <a:gd name="T12" fmla="*/ 6 w 12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8">
                  <a:moveTo>
                    <a:pt x="6" y="48"/>
                  </a:moveTo>
                  <a:cubicBezTo>
                    <a:pt x="3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" y="0"/>
                    <a:pt x="12" y="2"/>
                    <a:pt x="12" y="6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5"/>
                    <a:pt x="10" y="48"/>
                    <a:pt x="6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1" name="Freeform 192">
              <a:extLst>
                <a:ext uri="{FF2B5EF4-FFF2-40B4-BE49-F238E27FC236}">
                  <a16:creationId xmlns:a16="http://schemas.microsoft.com/office/drawing/2014/main" id="{C71296E6-46C6-3A8D-B40F-D52640256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2" y="3001"/>
              <a:ext cx="17" cy="65"/>
            </a:xfrm>
            <a:custGeom>
              <a:avLst/>
              <a:gdLst>
                <a:gd name="T0" fmla="*/ 6 w 12"/>
                <a:gd name="T1" fmla="*/ 44 h 44"/>
                <a:gd name="T2" fmla="*/ 6 w 12"/>
                <a:gd name="T3" fmla="*/ 44 h 44"/>
                <a:gd name="T4" fmla="*/ 0 w 12"/>
                <a:gd name="T5" fmla="*/ 38 h 44"/>
                <a:gd name="T6" fmla="*/ 0 w 12"/>
                <a:gd name="T7" fmla="*/ 6 h 44"/>
                <a:gd name="T8" fmla="*/ 6 w 12"/>
                <a:gd name="T9" fmla="*/ 0 h 44"/>
                <a:gd name="T10" fmla="*/ 6 w 12"/>
                <a:gd name="T11" fmla="*/ 0 h 44"/>
                <a:gd name="T12" fmla="*/ 12 w 12"/>
                <a:gd name="T13" fmla="*/ 6 h 44"/>
                <a:gd name="T14" fmla="*/ 12 w 12"/>
                <a:gd name="T15" fmla="*/ 38 h 44"/>
                <a:gd name="T16" fmla="*/ 6 w 12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4"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3" y="44"/>
                    <a:pt x="0" y="41"/>
                    <a:pt x="0" y="3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0" y="0"/>
                    <a:pt x="12" y="2"/>
                    <a:pt x="12" y="6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41"/>
                    <a:pt x="10" y="44"/>
                    <a:pt x="6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2" name="Freeform 193">
              <a:extLst>
                <a:ext uri="{FF2B5EF4-FFF2-40B4-BE49-F238E27FC236}">
                  <a16:creationId xmlns:a16="http://schemas.microsoft.com/office/drawing/2014/main" id="{ED2423BD-E019-5C49-1801-C11E59440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" y="3001"/>
              <a:ext cx="17" cy="65"/>
            </a:xfrm>
            <a:custGeom>
              <a:avLst/>
              <a:gdLst>
                <a:gd name="T0" fmla="*/ 6 w 12"/>
                <a:gd name="T1" fmla="*/ 44 h 44"/>
                <a:gd name="T2" fmla="*/ 0 w 12"/>
                <a:gd name="T3" fmla="*/ 38 h 44"/>
                <a:gd name="T4" fmla="*/ 0 w 12"/>
                <a:gd name="T5" fmla="*/ 6 h 44"/>
                <a:gd name="T6" fmla="*/ 6 w 12"/>
                <a:gd name="T7" fmla="*/ 0 h 44"/>
                <a:gd name="T8" fmla="*/ 12 w 12"/>
                <a:gd name="T9" fmla="*/ 6 h 44"/>
                <a:gd name="T10" fmla="*/ 12 w 12"/>
                <a:gd name="T11" fmla="*/ 38 h 44"/>
                <a:gd name="T12" fmla="*/ 6 w 12"/>
                <a:gd name="T1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4">
                  <a:moveTo>
                    <a:pt x="6" y="44"/>
                  </a:moveTo>
                  <a:cubicBezTo>
                    <a:pt x="3" y="44"/>
                    <a:pt x="0" y="41"/>
                    <a:pt x="0" y="3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" y="0"/>
                    <a:pt x="12" y="2"/>
                    <a:pt x="12" y="6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41"/>
                    <a:pt x="10" y="44"/>
                    <a:pt x="6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3" name="Rectangle 194">
              <a:extLst>
                <a:ext uri="{FF2B5EF4-FFF2-40B4-BE49-F238E27FC236}">
                  <a16:creationId xmlns:a16="http://schemas.microsoft.com/office/drawing/2014/main" id="{F4AB3B14-C257-5767-97E3-1A1997D69C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3" y="3208"/>
              <a:ext cx="284" cy="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4" name="Freeform 195">
              <a:extLst>
                <a:ext uri="{FF2B5EF4-FFF2-40B4-BE49-F238E27FC236}">
                  <a16:creationId xmlns:a16="http://schemas.microsoft.com/office/drawing/2014/main" id="{1DCA6797-5536-8A65-478B-5C0D23DA4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0" y="3101"/>
              <a:ext cx="88" cy="18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0" y="2"/>
                    <a:pt x="60" y="6"/>
                  </a:cubicBezTo>
                  <a:cubicBezTo>
                    <a:pt x="60" y="9"/>
                    <a:pt x="58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5" name="Freeform 196">
              <a:extLst>
                <a:ext uri="{FF2B5EF4-FFF2-40B4-BE49-F238E27FC236}">
                  <a16:creationId xmlns:a16="http://schemas.microsoft.com/office/drawing/2014/main" id="{6C1B9376-095D-D11F-38A4-2E3B5E329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0" y="3137"/>
              <a:ext cx="88" cy="17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0" y="2"/>
                    <a:pt x="60" y="6"/>
                  </a:cubicBezTo>
                  <a:cubicBezTo>
                    <a:pt x="60" y="9"/>
                    <a:pt x="58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6" name="Freeform 197">
              <a:extLst>
                <a:ext uri="{FF2B5EF4-FFF2-40B4-BE49-F238E27FC236}">
                  <a16:creationId xmlns:a16="http://schemas.microsoft.com/office/drawing/2014/main" id="{3B83A526-9C2A-2E35-5025-239AF187C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2" y="3101"/>
              <a:ext cx="88" cy="18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0" y="2"/>
                    <a:pt x="60" y="6"/>
                  </a:cubicBezTo>
                  <a:cubicBezTo>
                    <a:pt x="60" y="9"/>
                    <a:pt x="58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7" name="Freeform 198">
              <a:extLst>
                <a:ext uri="{FF2B5EF4-FFF2-40B4-BE49-F238E27FC236}">
                  <a16:creationId xmlns:a16="http://schemas.microsoft.com/office/drawing/2014/main" id="{3F87C941-318C-A31F-C3E4-0D24CD6D1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2" y="3137"/>
              <a:ext cx="88" cy="17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0" y="2"/>
                    <a:pt x="60" y="6"/>
                  </a:cubicBezTo>
                  <a:cubicBezTo>
                    <a:pt x="60" y="9"/>
                    <a:pt x="58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8" name="Freeform 199">
              <a:extLst>
                <a:ext uri="{FF2B5EF4-FFF2-40B4-BE49-F238E27FC236}">
                  <a16:creationId xmlns:a16="http://schemas.microsoft.com/office/drawing/2014/main" id="{CD9A9C48-20C8-7D55-3527-2CB67860EA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0" y="3172"/>
              <a:ext cx="88" cy="18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0" y="2"/>
                    <a:pt x="60" y="6"/>
                  </a:cubicBezTo>
                  <a:cubicBezTo>
                    <a:pt x="60" y="9"/>
                    <a:pt x="58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9" name="Freeform 200">
              <a:extLst>
                <a:ext uri="{FF2B5EF4-FFF2-40B4-BE49-F238E27FC236}">
                  <a16:creationId xmlns:a16="http://schemas.microsoft.com/office/drawing/2014/main" id="{ADDA0AA4-FAE3-05F2-0110-E0DAA3F40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2" y="3172"/>
              <a:ext cx="88" cy="18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0" y="2"/>
                    <a:pt x="60" y="6"/>
                  </a:cubicBezTo>
                  <a:cubicBezTo>
                    <a:pt x="60" y="9"/>
                    <a:pt x="58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</p:grpSp>
      <p:sp>
        <p:nvSpPr>
          <p:cNvPr id="20" name="copyright">
            <a:extLst>
              <a:ext uri="{FF2B5EF4-FFF2-40B4-BE49-F238E27FC236}">
                <a16:creationId xmlns:a16="http://schemas.microsoft.com/office/drawing/2014/main" id="{AF2D19BB-B5C8-8C00-0D89-83BC6C4D1059}"/>
              </a:ext>
            </a:extLst>
          </p:cNvPr>
          <p:cNvSpPr txBox="1"/>
          <p:nvPr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1" name="slide number automatic">
            <a:extLst>
              <a:ext uri="{FF2B5EF4-FFF2-40B4-BE49-F238E27FC236}">
                <a16:creationId xmlns:a16="http://schemas.microsoft.com/office/drawing/2014/main" id="{50BC67B7-068B-AE98-A999-51C2C258E8FB}"/>
              </a:ext>
            </a:extLst>
          </p:cNvPr>
          <p:cNvSpPr txBox="1"/>
          <p:nvPr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208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AE42D-E81F-A269-577A-5D29719CC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7">
            <a:extLst>
              <a:ext uri="{FF2B5EF4-FFF2-40B4-BE49-F238E27FC236}">
                <a16:creationId xmlns:a16="http://schemas.microsoft.com/office/drawing/2014/main" id="{1F9A3D07-61EC-3F69-0F72-15682C4EA764}"/>
              </a:ext>
            </a:extLst>
          </p:cNvPr>
          <p:cNvSpPr txBox="1">
            <a:spLocks/>
          </p:cNvSpPr>
          <p:nvPr/>
        </p:nvSpPr>
        <p:spPr>
          <a:xfrm>
            <a:off x="548736" y="549738"/>
            <a:ext cx="4023264" cy="1999277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Graphik Semibold" panose="020B0503030202060203" pitchFamily="34" charset="77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 panose="020B0503030202060203" pitchFamily="34" charset="77"/>
                <a:ea typeface="+mj-ea"/>
                <a:cs typeface="+mj-cs"/>
              </a:rPr>
              <a:t>Client reality check</a:t>
            </a:r>
          </a:p>
        </p:txBody>
      </p:sp>
      <p:sp>
        <p:nvSpPr>
          <p:cNvPr id="32" name="AutoShape 4">
            <a:extLst>
              <a:ext uri="{FF2B5EF4-FFF2-40B4-BE49-F238E27FC236}">
                <a16:creationId xmlns:a16="http://schemas.microsoft.com/office/drawing/2014/main" id="{63982FBC-D9EE-CAA3-F1B1-FF28ED955904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937592" y="834887"/>
            <a:ext cx="3225604" cy="1567227"/>
          </a:xfrm>
          <a:prstGeom prst="homePlate">
            <a:avLst>
              <a:gd name="adj" fmla="val 33205"/>
            </a:avLst>
          </a:prstGeom>
          <a:solidFill>
            <a:schemeClr val="bg2">
              <a:alpha val="50196"/>
            </a:schemeClr>
          </a:solidFill>
          <a:ln w="6350">
            <a:solidFill>
              <a:srgbClr val="450073"/>
            </a:solidFill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73152" tIns="72000" rIns="73152" bIns="72000" anchor="ctr" anchorCtr="1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/>
              </a:rPr>
              <a:t>Relentless cost compression</a:t>
            </a: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</a:rPr>
              <a:t>Redefining technology spend</a:t>
            </a:r>
          </a:p>
        </p:txBody>
      </p:sp>
      <p:sp>
        <p:nvSpPr>
          <p:cNvPr id="33" name="AutoShape 7">
            <a:extLst>
              <a:ext uri="{FF2B5EF4-FFF2-40B4-BE49-F238E27FC236}">
                <a16:creationId xmlns:a16="http://schemas.microsoft.com/office/drawing/2014/main" id="{CDDD4D24-F22B-2A2F-DF5C-C617B3F7D339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8675194" y="834887"/>
            <a:ext cx="3229687" cy="1567227"/>
          </a:xfrm>
          <a:prstGeom prst="homePlate">
            <a:avLst>
              <a:gd name="adj" fmla="val 33247"/>
            </a:avLst>
          </a:prstGeom>
          <a:solidFill>
            <a:schemeClr val="bg2">
              <a:alpha val="50196"/>
            </a:schemeClr>
          </a:solidFill>
          <a:ln w="6350">
            <a:solidFill>
              <a:srgbClr val="450073"/>
            </a:solidFill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73152" tIns="72000" rIns="73152" bIns="72000" anchor="ctr" anchorCtr="1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/>
              </a:rPr>
              <a:t>Managed services  under disruption</a:t>
            </a: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</a:rPr>
              <a:t>AMS/IMS model </a:t>
            </a:r>
            <a:r>
              <a:rPr lang="en-US" sz="1200" i="1" kern="0" dirty="0">
                <a:solidFill>
                  <a:srgbClr val="FFFFFF"/>
                </a:solidFill>
                <a:latin typeface="Graphik Light" panose="020B0403030202060203" pitchFamily="34" charset="0"/>
              </a:rPr>
              <a:t>being rewritten</a:t>
            </a: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Light" panose="020B0403030202060203" pitchFamily="34" charset="0"/>
            </a:endParaRPr>
          </a:p>
        </p:txBody>
      </p:sp>
      <p:sp>
        <p:nvSpPr>
          <p:cNvPr id="34" name="AutoShape 8">
            <a:extLst>
              <a:ext uri="{FF2B5EF4-FFF2-40B4-BE49-F238E27FC236}">
                <a16:creationId xmlns:a16="http://schemas.microsoft.com/office/drawing/2014/main" id="{07B82242-9BA7-07D0-617E-0C6589FDE095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7021355" y="2642072"/>
            <a:ext cx="3225604" cy="1567227"/>
          </a:xfrm>
          <a:prstGeom prst="homePlate">
            <a:avLst>
              <a:gd name="adj" fmla="val 33205"/>
            </a:avLst>
          </a:prstGeom>
          <a:solidFill>
            <a:schemeClr val="bg2">
              <a:alpha val="50196"/>
            </a:schemeClr>
          </a:solidFill>
          <a:ln w="6350">
            <a:solidFill>
              <a:srgbClr val="450073"/>
            </a:solidFill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73152" tIns="72000" rIns="73152" bIns="72000" anchor="ctr" anchorCtr="1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/>
              </a:rPr>
              <a:t>System Integration reset</a:t>
            </a: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</a:rPr>
              <a:t>From large programs to modular reinvention</a:t>
            </a:r>
          </a:p>
        </p:txBody>
      </p:sp>
      <p:sp>
        <p:nvSpPr>
          <p:cNvPr id="38" name="AutoShape 9">
            <a:extLst>
              <a:ext uri="{FF2B5EF4-FFF2-40B4-BE49-F238E27FC236}">
                <a16:creationId xmlns:a16="http://schemas.microsoft.com/office/drawing/2014/main" id="{8A2DD70E-68F3-DC0B-72F8-19D03B941F2F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3232270" y="2642072"/>
            <a:ext cx="3225604" cy="1567227"/>
          </a:xfrm>
          <a:prstGeom prst="homePlate">
            <a:avLst>
              <a:gd name="adj" fmla="val 33205"/>
            </a:avLst>
          </a:prstGeom>
          <a:solidFill>
            <a:srgbClr val="A000FF">
              <a:alpha val="50196"/>
            </a:srgbClr>
          </a:solidFill>
          <a:ln w="6350">
            <a:solidFill>
              <a:srgbClr val="450073"/>
            </a:solidFill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73152" tIns="72000" rIns="73152" bIns="72000" anchor="ctr" anchorCtr="1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/>
              </a:rPr>
              <a:t>Frontier AI </a:t>
            </a: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/>
              </a:rPr>
              <a:t>moment</a:t>
            </a: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</a:rPr>
              <a:t>Claude and next-gen </a:t>
            </a:r>
            <a:r>
              <a:rPr lang="en-US" sz="1200" i="1" kern="0" dirty="0">
                <a:solidFill>
                  <a:srgbClr val="FFFFFF"/>
                </a:solidFill>
                <a:latin typeface="Graphik Light" panose="020B0403030202060203" pitchFamily="34" charset="0"/>
              </a:rPr>
              <a:t>models</a:t>
            </a: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</a:rPr>
              <a:t> changing the game</a:t>
            </a:r>
          </a:p>
        </p:txBody>
      </p:sp>
      <p:sp>
        <p:nvSpPr>
          <p:cNvPr id="41" name="AutoShape 10">
            <a:extLst>
              <a:ext uri="{FF2B5EF4-FFF2-40B4-BE49-F238E27FC236}">
                <a16:creationId xmlns:a16="http://schemas.microsoft.com/office/drawing/2014/main" id="{3EA72E3C-763B-AF05-0856-32085B6DB214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937592" y="4449259"/>
            <a:ext cx="3225604" cy="1567227"/>
          </a:xfrm>
          <a:prstGeom prst="homePlate">
            <a:avLst>
              <a:gd name="adj" fmla="val 33205"/>
            </a:avLst>
          </a:prstGeom>
          <a:solidFill>
            <a:schemeClr val="bg2">
              <a:alpha val="50196"/>
            </a:schemeClr>
          </a:solidFill>
          <a:ln w="6350">
            <a:solidFill>
              <a:srgbClr val="450073"/>
            </a:solidFill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73152" tIns="72000" rIns="73152" bIns="72000" anchor="ctr" anchorCtr="1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/>
              </a:rPr>
              <a:t>Radical workforce shift</a:t>
            </a: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</a:rPr>
              <a:t>Designing for 50–60% less human effort</a:t>
            </a:r>
          </a:p>
        </p:txBody>
      </p:sp>
      <p:sp>
        <p:nvSpPr>
          <p:cNvPr id="42" name="AutoShape 11">
            <a:extLst>
              <a:ext uri="{FF2B5EF4-FFF2-40B4-BE49-F238E27FC236}">
                <a16:creationId xmlns:a16="http://schemas.microsoft.com/office/drawing/2014/main" id="{6C0E0741-A0CD-DF1C-496B-5ECE3275AC3A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8675194" y="4449259"/>
            <a:ext cx="3225604" cy="1567227"/>
          </a:xfrm>
          <a:prstGeom prst="homePlate">
            <a:avLst>
              <a:gd name="adj" fmla="val 33205"/>
            </a:avLst>
          </a:prstGeom>
          <a:solidFill>
            <a:schemeClr val="bg2">
              <a:alpha val="50196"/>
            </a:schemeClr>
          </a:solidFill>
          <a:ln w="6350">
            <a:solidFill>
              <a:srgbClr val="450073"/>
            </a:solidFill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73152" tIns="72000" rIns="73152" bIns="72000" anchor="ctr" anchorCtr="1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/>
              </a:rPr>
              <a:t>Platform &amp; SaaS disruption</a:t>
            </a: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</a:rPr>
              <a:t>Value shifting beyond traditional software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B8F838-F407-1267-1E84-DE7CAE12CC9F}"/>
              </a:ext>
            </a:extLst>
          </p:cNvPr>
          <p:cNvSpPr txBox="1"/>
          <p:nvPr/>
        </p:nvSpPr>
        <p:spPr>
          <a:xfrm>
            <a:off x="483470" y="2621270"/>
            <a:ext cx="27488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  <a:latin typeface="Graphik Medium" panose="020B0603030202060203" pitchFamily="34" charset="0"/>
              </a:rPr>
              <a:t>Agentic AI adoption is spreading faster than any prior enterprise tech wave.</a:t>
            </a:r>
          </a:p>
        </p:txBody>
      </p:sp>
    </p:spTree>
    <p:extLst>
      <p:ext uri="{BB962C8B-B14F-4D97-AF65-F5344CB8AC3E}">
        <p14:creationId xmlns:p14="http://schemas.microsoft.com/office/powerpoint/2010/main" val="280870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9B1CE-5F55-A9EA-DFD9-33094D627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243F6-0818-3CB7-075B-BC14BD392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81" y="386861"/>
            <a:ext cx="7824639" cy="344710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Strategic priorities for CIOs, CTOs, &amp; CDOs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318934-7B78-3E7E-3533-2BDA3109A18B}"/>
              </a:ext>
            </a:extLst>
          </p:cNvPr>
          <p:cNvSpPr txBox="1"/>
          <p:nvPr/>
        </p:nvSpPr>
        <p:spPr>
          <a:xfrm>
            <a:off x="596347" y="1945760"/>
            <a:ext cx="3200400" cy="1346354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 kumimoji="0" sz="24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 defTabSz="305222">
              <a:defRPr/>
            </a:pPr>
            <a:r>
              <a:rPr lang="en-US" sz="1600"/>
              <a:t>AI-enabled </a:t>
            </a:r>
          </a:p>
          <a:p>
            <a:pPr defTabSz="305222">
              <a:defRPr/>
            </a:pPr>
            <a:r>
              <a:rPr lang="en-US" sz="1600"/>
              <a:t>enterprise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2ECFDE-891E-E66C-B4F0-713C0F42AE6D}"/>
              </a:ext>
            </a:extLst>
          </p:cNvPr>
          <p:cNvSpPr txBox="1"/>
          <p:nvPr/>
        </p:nvSpPr>
        <p:spPr>
          <a:xfrm>
            <a:off x="4165553" y="1945758"/>
            <a:ext cx="3200400" cy="1346356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 kumimoji="0" sz="24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 defTabSz="305222">
              <a:defRPr/>
            </a:pPr>
            <a:r>
              <a:rPr lang="en-US" sz="1600" dirty="0"/>
              <a:t>Capital allocation – </a:t>
            </a:r>
          </a:p>
          <a:p>
            <a:pPr defTabSz="305222">
              <a:defRPr/>
            </a:pPr>
            <a:r>
              <a:rPr lang="en-US" sz="1600" dirty="0"/>
              <a:t>productivity is critical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342693-27AD-428B-3A29-8DFD96E487BC}"/>
              </a:ext>
            </a:extLst>
          </p:cNvPr>
          <p:cNvSpPr txBox="1"/>
          <p:nvPr/>
        </p:nvSpPr>
        <p:spPr>
          <a:xfrm>
            <a:off x="7734758" y="1945760"/>
            <a:ext cx="3200400" cy="1346356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 kumimoji="0" sz="24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 defTabSz="305222">
              <a:defRPr/>
            </a:pPr>
            <a:r>
              <a:rPr lang="en-US" sz="1600"/>
              <a:t>Digital resiliency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009A8-20AC-53F1-F5C0-228B5B7D3299}"/>
              </a:ext>
            </a:extLst>
          </p:cNvPr>
          <p:cNvSpPr txBox="1"/>
          <p:nvPr/>
        </p:nvSpPr>
        <p:spPr>
          <a:xfrm>
            <a:off x="596347" y="3672217"/>
            <a:ext cx="3200400" cy="1346356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 kumimoji="0" sz="24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 defTabSz="305222">
              <a:defRPr/>
            </a:pPr>
            <a:r>
              <a:rPr lang="en-US" sz="1600"/>
              <a:t>Modernization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6F898A-4A2D-CB19-9167-4596858EC43D}"/>
              </a:ext>
            </a:extLst>
          </p:cNvPr>
          <p:cNvSpPr txBox="1"/>
          <p:nvPr/>
        </p:nvSpPr>
        <p:spPr>
          <a:xfrm>
            <a:off x="4165552" y="3672219"/>
            <a:ext cx="3200400" cy="1346356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 kumimoji="0" sz="24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 defTabSz="305222">
              <a:defRPr/>
            </a:pPr>
            <a:r>
              <a:rPr lang="en-US" sz="1600"/>
              <a:t>Speed to market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BC9DF6-AB4F-A36C-220B-647DA7446818}"/>
              </a:ext>
            </a:extLst>
          </p:cNvPr>
          <p:cNvSpPr txBox="1"/>
          <p:nvPr/>
        </p:nvSpPr>
        <p:spPr>
          <a:xfrm>
            <a:off x="7734757" y="3672222"/>
            <a:ext cx="3200400" cy="1346356"/>
          </a:xfrm>
          <a:prstGeom prst="rect">
            <a:avLst/>
          </a:prstGeom>
          <a:solidFill>
            <a:srgbClr val="A000FF">
              <a:alpha val="20000"/>
            </a:srgbClr>
          </a:solidFill>
          <a:ln w="6350" cap="flat" cmpd="sng" algn="ctr">
            <a:solidFill>
              <a:srgbClr val="7400C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1443" tIns="16333" bIns="16333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 kumimoji="0" sz="240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phik Semibold"/>
              </a:defRPr>
            </a:lvl1pPr>
            <a:lvl2pPr marL="457189" defTabSz="914377"/>
            <a:lvl3pPr marL="914377" defTabSz="914377"/>
            <a:lvl4pPr marL="1371566" defTabSz="914377"/>
            <a:lvl5pPr marL="1828754" defTabSz="914377"/>
            <a:lvl6pPr marL="2285943" defTabSz="914377"/>
            <a:lvl7pPr marL="2743131" defTabSz="914377"/>
            <a:lvl8pPr marL="3200320" defTabSz="914377"/>
            <a:lvl9pPr marL="3657509" defTabSz="914377"/>
          </a:lstStyle>
          <a:p>
            <a:pPr defTabSz="305222">
              <a:defRPr/>
            </a:pPr>
            <a:r>
              <a:rPr lang="en-US" sz="1600"/>
              <a:t>Business value streams – </a:t>
            </a:r>
          </a:p>
          <a:p>
            <a:pPr defTabSz="305222">
              <a:defRPr/>
            </a:pPr>
            <a:r>
              <a:rPr lang="en-US" sz="1600"/>
              <a:t>allocation for change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D0EA847-8561-0EDF-B551-21BF76759B7F}"/>
              </a:ext>
            </a:extLst>
          </p:cNvPr>
          <p:cNvGrpSpPr/>
          <p:nvPr/>
        </p:nvGrpSpPr>
        <p:grpSpPr>
          <a:xfrm>
            <a:off x="1949737" y="1783379"/>
            <a:ext cx="651073" cy="353696"/>
            <a:chOff x="5780088" y="1665288"/>
            <a:chExt cx="631825" cy="346075"/>
          </a:xfr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356A9E1D-DD54-9498-5CBC-85B8562D98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80088" y="1665288"/>
              <a:ext cx="631825" cy="346075"/>
            </a:xfrm>
            <a:custGeom>
              <a:avLst/>
              <a:gdLst>
                <a:gd name="T0" fmla="*/ 94 w 96"/>
                <a:gd name="T1" fmla="*/ 52 h 52"/>
                <a:gd name="T2" fmla="*/ 2 w 96"/>
                <a:gd name="T3" fmla="*/ 52 h 52"/>
                <a:gd name="T4" fmla="*/ 0 w 96"/>
                <a:gd name="T5" fmla="*/ 50 h 52"/>
                <a:gd name="T6" fmla="*/ 0 w 96"/>
                <a:gd name="T7" fmla="*/ 2 h 52"/>
                <a:gd name="T8" fmla="*/ 2 w 96"/>
                <a:gd name="T9" fmla="*/ 0 h 52"/>
                <a:gd name="T10" fmla="*/ 94 w 96"/>
                <a:gd name="T11" fmla="*/ 0 h 52"/>
                <a:gd name="T12" fmla="*/ 96 w 96"/>
                <a:gd name="T13" fmla="*/ 2 h 52"/>
                <a:gd name="T14" fmla="*/ 96 w 96"/>
                <a:gd name="T15" fmla="*/ 50 h 52"/>
                <a:gd name="T16" fmla="*/ 94 w 96"/>
                <a:gd name="T17" fmla="*/ 52 h 52"/>
                <a:gd name="T18" fmla="*/ 4 w 96"/>
                <a:gd name="T19" fmla="*/ 48 h 52"/>
                <a:gd name="T20" fmla="*/ 92 w 96"/>
                <a:gd name="T21" fmla="*/ 48 h 52"/>
                <a:gd name="T22" fmla="*/ 92 w 96"/>
                <a:gd name="T23" fmla="*/ 4 h 52"/>
                <a:gd name="T24" fmla="*/ 4 w 96"/>
                <a:gd name="T25" fmla="*/ 4 h 52"/>
                <a:gd name="T26" fmla="*/ 4 w 96"/>
                <a:gd name="T27" fmla="*/ 4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2" y="52"/>
                    <a:pt x="2" y="52"/>
                    <a:pt x="2" y="52"/>
                  </a:cubicBezTo>
                  <a:cubicBezTo>
                    <a:pt x="1" y="52"/>
                    <a:pt x="0" y="51"/>
                    <a:pt x="0" y="5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51"/>
                    <a:pt x="95" y="52"/>
                    <a:pt x="94" y="52"/>
                  </a:cubicBezTo>
                  <a:close/>
                  <a:moveTo>
                    <a:pt x="4" y="48"/>
                  </a:moveTo>
                  <a:cubicBezTo>
                    <a:pt x="92" y="48"/>
                    <a:pt x="92" y="48"/>
                    <a:pt x="92" y="48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AF029BAD-2527-335B-4E11-730B7681D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1226" y="1744663"/>
              <a:ext cx="104775" cy="187325"/>
            </a:xfrm>
            <a:custGeom>
              <a:avLst/>
              <a:gdLst>
                <a:gd name="T0" fmla="*/ 14 w 16"/>
                <a:gd name="T1" fmla="*/ 28 h 28"/>
                <a:gd name="T2" fmla="*/ 12 w 16"/>
                <a:gd name="T3" fmla="*/ 26 h 28"/>
                <a:gd name="T4" fmla="*/ 8 w 16"/>
                <a:gd name="T5" fmla="*/ 10 h 28"/>
                <a:gd name="T6" fmla="*/ 4 w 16"/>
                <a:gd name="T7" fmla="*/ 26 h 28"/>
                <a:gd name="T8" fmla="*/ 2 w 16"/>
                <a:gd name="T9" fmla="*/ 28 h 28"/>
                <a:gd name="T10" fmla="*/ 0 w 16"/>
                <a:gd name="T11" fmla="*/ 26 h 28"/>
                <a:gd name="T12" fmla="*/ 6 w 16"/>
                <a:gd name="T13" fmla="*/ 2 h 28"/>
                <a:gd name="T14" fmla="*/ 10 w 16"/>
                <a:gd name="T15" fmla="*/ 2 h 28"/>
                <a:gd name="T16" fmla="*/ 16 w 16"/>
                <a:gd name="T17" fmla="*/ 26 h 28"/>
                <a:gd name="T18" fmla="*/ 14 w 16"/>
                <a:gd name="T19" fmla="*/ 28 h 28"/>
                <a:gd name="T20" fmla="*/ 14 w 16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28">
                  <a:moveTo>
                    <a:pt x="14" y="28"/>
                  </a:moveTo>
                  <a:cubicBezTo>
                    <a:pt x="13" y="28"/>
                    <a:pt x="12" y="27"/>
                    <a:pt x="12" y="26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8"/>
                    <a:pt x="3" y="28"/>
                    <a:pt x="2" y="28"/>
                  </a:cubicBezTo>
                  <a:cubicBezTo>
                    <a:pt x="0" y="28"/>
                    <a:pt x="0" y="27"/>
                    <a:pt x="0" y="26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0"/>
                    <a:pt x="9" y="0"/>
                    <a:pt x="10" y="2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7"/>
                    <a:pt x="16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3" name="Rectangle 7">
              <a:extLst>
                <a:ext uri="{FF2B5EF4-FFF2-40B4-BE49-F238E27FC236}">
                  <a16:creationId xmlns:a16="http://schemas.microsoft.com/office/drawing/2014/main" id="{F295AC7F-7AC2-618A-4EAB-6D5E7D350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0276" y="1865313"/>
              <a:ext cx="66675" cy="269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FADDAB2A-9156-25A1-6654-09142021C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9976" y="1744663"/>
              <a:ext cx="25400" cy="187325"/>
            </a:xfrm>
            <a:custGeom>
              <a:avLst/>
              <a:gdLst>
                <a:gd name="T0" fmla="*/ 2 w 4"/>
                <a:gd name="T1" fmla="*/ 28 h 28"/>
                <a:gd name="T2" fmla="*/ 0 w 4"/>
                <a:gd name="T3" fmla="*/ 26 h 28"/>
                <a:gd name="T4" fmla="*/ 0 w 4"/>
                <a:gd name="T5" fmla="*/ 2 h 28"/>
                <a:gd name="T6" fmla="*/ 2 w 4"/>
                <a:gd name="T7" fmla="*/ 0 h 28"/>
                <a:gd name="T8" fmla="*/ 4 w 4"/>
                <a:gd name="T9" fmla="*/ 2 h 28"/>
                <a:gd name="T10" fmla="*/ 4 w 4"/>
                <a:gd name="T11" fmla="*/ 26 h 28"/>
                <a:gd name="T12" fmla="*/ 2 w 4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28">
                  <a:moveTo>
                    <a:pt x="2" y="28"/>
                  </a:moveTo>
                  <a:cubicBezTo>
                    <a:pt x="1" y="28"/>
                    <a:pt x="0" y="27"/>
                    <a:pt x="0" y="2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7"/>
                    <a:pt x="3" y="28"/>
                    <a:pt x="2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grpSp>
        <p:nvGrpSpPr>
          <p:cNvPr id="15" name="Group 79">
            <a:extLst>
              <a:ext uri="{FF2B5EF4-FFF2-40B4-BE49-F238E27FC236}">
                <a16:creationId xmlns:a16="http://schemas.microsoft.com/office/drawing/2014/main" id="{71753185-05A4-C3F8-6AD0-4967972159B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85528" y="1717176"/>
            <a:ext cx="360825" cy="457200"/>
            <a:chOff x="4727" y="1905"/>
            <a:chExt cx="307" cy="389"/>
          </a:xfr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Freeform 80">
              <a:extLst>
                <a:ext uri="{FF2B5EF4-FFF2-40B4-BE49-F238E27FC236}">
                  <a16:creationId xmlns:a16="http://schemas.microsoft.com/office/drawing/2014/main" id="{35F0FA21-C859-684E-E7BD-5E3B6A660E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7" y="1905"/>
              <a:ext cx="307" cy="389"/>
            </a:xfrm>
            <a:custGeom>
              <a:avLst/>
              <a:gdLst>
                <a:gd name="T0" fmla="*/ 149 w 200"/>
                <a:gd name="T1" fmla="*/ 86 h 260"/>
                <a:gd name="T2" fmla="*/ 130 w 200"/>
                <a:gd name="T3" fmla="*/ 63 h 260"/>
                <a:gd name="T4" fmla="*/ 143 w 200"/>
                <a:gd name="T5" fmla="*/ 41 h 260"/>
                <a:gd name="T6" fmla="*/ 155 w 200"/>
                <a:gd name="T7" fmla="*/ 20 h 260"/>
                <a:gd name="T8" fmla="*/ 122 w 200"/>
                <a:gd name="T9" fmla="*/ 1 h 260"/>
                <a:gd name="T10" fmla="*/ 117 w 200"/>
                <a:gd name="T11" fmla="*/ 3 h 260"/>
                <a:gd name="T12" fmla="*/ 113 w 200"/>
                <a:gd name="T13" fmla="*/ 6 h 260"/>
                <a:gd name="T14" fmla="*/ 104 w 200"/>
                <a:gd name="T15" fmla="*/ 2 h 260"/>
                <a:gd name="T16" fmla="*/ 96 w 200"/>
                <a:gd name="T17" fmla="*/ 2 h 260"/>
                <a:gd name="T18" fmla="*/ 87 w 200"/>
                <a:gd name="T19" fmla="*/ 6 h 260"/>
                <a:gd name="T20" fmla="*/ 83 w 200"/>
                <a:gd name="T21" fmla="*/ 3 h 260"/>
                <a:gd name="T22" fmla="*/ 77 w 200"/>
                <a:gd name="T23" fmla="*/ 1 h 260"/>
                <a:gd name="T24" fmla="*/ 45 w 200"/>
                <a:gd name="T25" fmla="*/ 20 h 260"/>
                <a:gd name="T26" fmla="*/ 56 w 200"/>
                <a:gd name="T27" fmla="*/ 41 h 260"/>
                <a:gd name="T28" fmla="*/ 69 w 200"/>
                <a:gd name="T29" fmla="*/ 63 h 260"/>
                <a:gd name="T30" fmla="*/ 51 w 200"/>
                <a:gd name="T31" fmla="*/ 86 h 260"/>
                <a:gd name="T32" fmla="*/ 0 w 200"/>
                <a:gd name="T33" fmla="*/ 178 h 260"/>
                <a:gd name="T34" fmla="*/ 100 w 200"/>
                <a:gd name="T35" fmla="*/ 260 h 260"/>
                <a:gd name="T36" fmla="*/ 200 w 200"/>
                <a:gd name="T37" fmla="*/ 178 h 260"/>
                <a:gd name="T38" fmla="*/ 149 w 200"/>
                <a:gd name="T39" fmla="*/ 86 h 260"/>
                <a:gd name="T40" fmla="*/ 65 w 200"/>
                <a:gd name="T41" fmla="*/ 33 h 260"/>
                <a:gd name="T42" fmla="*/ 56 w 200"/>
                <a:gd name="T43" fmla="*/ 20 h 260"/>
                <a:gd name="T44" fmla="*/ 76 w 200"/>
                <a:gd name="T45" fmla="*/ 13 h 260"/>
                <a:gd name="T46" fmla="*/ 86 w 200"/>
                <a:gd name="T47" fmla="*/ 18 h 260"/>
                <a:gd name="T48" fmla="*/ 100 w 200"/>
                <a:gd name="T49" fmla="*/ 14 h 260"/>
                <a:gd name="T50" fmla="*/ 114 w 200"/>
                <a:gd name="T51" fmla="*/ 18 h 260"/>
                <a:gd name="T52" fmla="*/ 124 w 200"/>
                <a:gd name="T53" fmla="*/ 13 h 260"/>
                <a:gd name="T54" fmla="*/ 143 w 200"/>
                <a:gd name="T55" fmla="*/ 20 h 260"/>
                <a:gd name="T56" fmla="*/ 134 w 200"/>
                <a:gd name="T57" fmla="*/ 33 h 260"/>
                <a:gd name="T58" fmla="*/ 119 w 200"/>
                <a:gd name="T59" fmla="*/ 57 h 260"/>
                <a:gd name="T60" fmla="*/ 80 w 200"/>
                <a:gd name="T61" fmla="*/ 57 h 260"/>
                <a:gd name="T62" fmla="*/ 65 w 200"/>
                <a:gd name="T63" fmla="*/ 33 h 260"/>
                <a:gd name="T64" fmla="*/ 100 w 200"/>
                <a:gd name="T65" fmla="*/ 248 h 260"/>
                <a:gd name="T66" fmla="*/ 11 w 200"/>
                <a:gd name="T67" fmla="*/ 178 h 260"/>
                <a:gd name="T68" fmla="*/ 59 w 200"/>
                <a:gd name="T69" fmla="*/ 94 h 260"/>
                <a:gd name="T70" fmla="*/ 80 w 200"/>
                <a:gd name="T71" fmla="*/ 69 h 260"/>
                <a:gd name="T72" fmla="*/ 120 w 200"/>
                <a:gd name="T73" fmla="*/ 69 h 260"/>
                <a:gd name="T74" fmla="*/ 140 w 200"/>
                <a:gd name="T75" fmla="*/ 94 h 260"/>
                <a:gd name="T76" fmla="*/ 188 w 200"/>
                <a:gd name="T77" fmla="*/ 178 h 260"/>
                <a:gd name="T78" fmla="*/ 100 w 200"/>
                <a:gd name="T79" fmla="*/ 248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0" h="260">
                  <a:moveTo>
                    <a:pt x="149" y="86"/>
                  </a:moveTo>
                  <a:cubicBezTo>
                    <a:pt x="141" y="77"/>
                    <a:pt x="130" y="66"/>
                    <a:pt x="130" y="63"/>
                  </a:cubicBezTo>
                  <a:cubicBezTo>
                    <a:pt x="130" y="56"/>
                    <a:pt x="137" y="48"/>
                    <a:pt x="143" y="41"/>
                  </a:cubicBezTo>
                  <a:cubicBezTo>
                    <a:pt x="150" y="33"/>
                    <a:pt x="155" y="27"/>
                    <a:pt x="155" y="20"/>
                  </a:cubicBezTo>
                  <a:cubicBezTo>
                    <a:pt x="155" y="5"/>
                    <a:pt x="130" y="2"/>
                    <a:pt x="122" y="1"/>
                  </a:cubicBezTo>
                  <a:cubicBezTo>
                    <a:pt x="120" y="1"/>
                    <a:pt x="118" y="1"/>
                    <a:pt x="117" y="3"/>
                  </a:cubicBezTo>
                  <a:cubicBezTo>
                    <a:pt x="115" y="5"/>
                    <a:pt x="114" y="6"/>
                    <a:pt x="113" y="6"/>
                  </a:cubicBezTo>
                  <a:cubicBezTo>
                    <a:pt x="109" y="6"/>
                    <a:pt x="105" y="3"/>
                    <a:pt x="104" y="2"/>
                  </a:cubicBezTo>
                  <a:cubicBezTo>
                    <a:pt x="102" y="0"/>
                    <a:pt x="98" y="0"/>
                    <a:pt x="96" y="2"/>
                  </a:cubicBezTo>
                  <a:cubicBezTo>
                    <a:pt x="95" y="3"/>
                    <a:pt x="91" y="6"/>
                    <a:pt x="87" y="6"/>
                  </a:cubicBezTo>
                  <a:cubicBezTo>
                    <a:pt x="86" y="6"/>
                    <a:pt x="85" y="5"/>
                    <a:pt x="83" y="3"/>
                  </a:cubicBezTo>
                  <a:cubicBezTo>
                    <a:pt x="81" y="1"/>
                    <a:pt x="79" y="1"/>
                    <a:pt x="77" y="1"/>
                  </a:cubicBezTo>
                  <a:cubicBezTo>
                    <a:pt x="70" y="2"/>
                    <a:pt x="45" y="5"/>
                    <a:pt x="45" y="20"/>
                  </a:cubicBezTo>
                  <a:cubicBezTo>
                    <a:pt x="45" y="27"/>
                    <a:pt x="50" y="33"/>
                    <a:pt x="56" y="41"/>
                  </a:cubicBezTo>
                  <a:cubicBezTo>
                    <a:pt x="62" y="48"/>
                    <a:pt x="69" y="56"/>
                    <a:pt x="69" y="63"/>
                  </a:cubicBezTo>
                  <a:cubicBezTo>
                    <a:pt x="69" y="66"/>
                    <a:pt x="59" y="77"/>
                    <a:pt x="51" y="86"/>
                  </a:cubicBezTo>
                  <a:cubicBezTo>
                    <a:pt x="29" y="109"/>
                    <a:pt x="0" y="140"/>
                    <a:pt x="0" y="178"/>
                  </a:cubicBezTo>
                  <a:cubicBezTo>
                    <a:pt x="0" y="237"/>
                    <a:pt x="8" y="260"/>
                    <a:pt x="100" y="260"/>
                  </a:cubicBezTo>
                  <a:cubicBezTo>
                    <a:pt x="191" y="260"/>
                    <a:pt x="200" y="237"/>
                    <a:pt x="200" y="178"/>
                  </a:cubicBezTo>
                  <a:cubicBezTo>
                    <a:pt x="200" y="140"/>
                    <a:pt x="170" y="109"/>
                    <a:pt x="149" y="86"/>
                  </a:cubicBezTo>
                  <a:close/>
                  <a:moveTo>
                    <a:pt x="65" y="33"/>
                  </a:moveTo>
                  <a:cubicBezTo>
                    <a:pt x="62" y="29"/>
                    <a:pt x="56" y="23"/>
                    <a:pt x="56" y="20"/>
                  </a:cubicBezTo>
                  <a:cubicBezTo>
                    <a:pt x="56" y="18"/>
                    <a:pt x="65" y="14"/>
                    <a:pt x="76" y="13"/>
                  </a:cubicBezTo>
                  <a:cubicBezTo>
                    <a:pt x="79" y="16"/>
                    <a:pt x="83" y="17"/>
                    <a:pt x="86" y="18"/>
                  </a:cubicBezTo>
                  <a:cubicBezTo>
                    <a:pt x="92" y="18"/>
                    <a:pt x="97" y="16"/>
                    <a:pt x="100" y="14"/>
                  </a:cubicBezTo>
                  <a:cubicBezTo>
                    <a:pt x="103" y="16"/>
                    <a:pt x="108" y="18"/>
                    <a:pt x="114" y="18"/>
                  </a:cubicBezTo>
                  <a:cubicBezTo>
                    <a:pt x="116" y="17"/>
                    <a:pt x="120" y="16"/>
                    <a:pt x="124" y="13"/>
                  </a:cubicBezTo>
                  <a:cubicBezTo>
                    <a:pt x="135" y="14"/>
                    <a:pt x="143" y="18"/>
                    <a:pt x="143" y="20"/>
                  </a:cubicBezTo>
                  <a:cubicBezTo>
                    <a:pt x="143" y="23"/>
                    <a:pt x="138" y="29"/>
                    <a:pt x="134" y="33"/>
                  </a:cubicBezTo>
                  <a:cubicBezTo>
                    <a:pt x="128" y="40"/>
                    <a:pt x="122" y="48"/>
                    <a:pt x="119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78" y="48"/>
                    <a:pt x="71" y="40"/>
                    <a:pt x="65" y="33"/>
                  </a:cubicBezTo>
                  <a:close/>
                  <a:moveTo>
                    <a:pt x="100" y="248"/>
                  </a:moveTo>
                  <a:cubicBezTo>
                    <a:pt x="11" y="248"/>
                    <a:pt x="11" y="228"/>
                    <a:pt x="11" y="178"/>
                  </a:cubicBezTo>
                  <a:cubicBezTo>
                    <a:pt x="11" y="145"/>
                    <a:pt x="39" y="115"/>
                    <a:pt x="59" y="94"/>
                  </a:cubicBezTo>
                  <a:cubicBezTo>
                    <a:pt x="69" y="83"/>
                    <a:pt x="77" y="75"/>
                    <a:pt x="80" y="69"/>
                  </a:cubicBezTo>
                  <a:cubicBezTo>
                    <a:pt x="120" y="69"/>
                    <a:pt x="120" y="69"/>
                    <a:pt x="120" y="69"/>
                  </a:cubicBezTo>
                  <a:cubicBezTo>
                    <a:pt x="123" y="75"/>
                    <a:pt x="130" y="83"/>
                    <a:pt x="140" y="94"/>
                  </a:cubicBezTo>
                  <a:cubicBezTo>
                    <a:pt x="161" y="115"/>
                    <a:pt x="188" y="145"/>
                    <a:pt x="188" y="178"/>
                  </a:cubicBezTo>
                  <a:cubicBezTo>
                    <a:pt x="188" y="228"/>
                    <a:pt x="188" y="248"/>
                    <a:pt x="100" y="2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7" name="Freeform 81">
              <a:extLst>
                <a:ext uri="{FF2B5EF4-FFF2-40B4-BE49-F238E27FC236}">
                  <a16:creationId xmlns:a16="http://schemas.microsoft.com/office/drawing/2014/main" id="{E7388E13-1E7D-8796-D148-7428F985D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4" y="2073"/>
              <a:ext cx="73" cy="161"/>
            </a:xfrm>
            <a:custGeom>
              <a:avLst/>
              <a:gdLst>
                <a:gd name="T0" fmla="*/ 24 w 48"/>
                <a:gd name="T1" fmla="*/ 24 h 108"/>
                <a:gd name="T2" fmla="*/ 24 w 48"/>
                <a:gd name="T3" fmla="*/ 24 h 108"/>
                <a:gd name="T4" fmla="*/ 24 w 48"/>
                <a:gd name="T5" fmla="*/ 24 h 108"/>
                <a:gd name="T6" fmla="*/ 36 w 48"/>
                <a:gd name="T7" fmla="*/ 36 h 108"/>
                <a:gd name="T8" fmla="*/ 42 w 48"/>
                <a:gd name="T9" fmla="*/ 42 h 108"/>
                <a:gd name="T10" fmla="*/ 48 w 48"/>
                <a:gd name="T11" fmla="*/ 36 h 108"/>
                <a:gd name="T12" fmla="*/ 30 w 48"/>
                <a:gd name="T13" fmla="*/ 13 h 108"/>
                <a:gd name="T14" fmla="*/ 30 w 48"/>
                <a:gd name="T15" fmla="*/ 6 h 108"/>
                <a:gd name="T16" fmla="*/ 24 w 48"/>
                <a:gd name="T17" fmla="*/ 0 h 108"/>
                <a:gd name="T18" fmla="*/ 18 w 48"/>
                <a:gd name="T19" fmla="*/ 6 h 108"/>
                <a:gd name="T20" fmla="*/ 18 w 48"/>
                <a:gd name="T21" fmla="*/ 13 h 108"/>
                <a:gd name="T22" fmla="*/ 0 w 48"/>
                <a:gd name="T23" fmla="*/ 36 h 108"/>
                <a:gd name="T24" fmla="*/ 24 w 48"/>
                <a:gd name="T25" fmla="*/ 60 h 108"/>
                <a:gd name="T26" fmla="*/ 36 w 48"/>
                <a:gd name="T27" fmla="*/ 72 h 108"/>
                <a:gd name="T28" fmla="*/ 24 w 48"/>
                <a:gd name="T29" fmla="*/ 84 h 108"/>
                <a:gd name="T30" fmla="*/ 12 w 48"/>
                <a:gd name="T31" fmla="*/ 72 h 108"/>
                <a:gd name="T32" fmla="*/ 6 w 48"/>
                <a:gd name="T33" fmla="*/ 66 h 108"/>
                <a:gd name="T34" fmla="*/ 0 w 48"/>
                <a:gd name="T35" fmla="*/ 72 h 108"/>
                <a:gd name="T36" fmla="*/ 0 w 48"/>
                <a:gd name="T37" fmla="*/ 72 h 108"/>
                <a:gd name="T38" fmla="*/ 18 w 48"/>
                <a:gd name="T39" fmla="*/ 95 h 108"/>
                <a:gd name="T40" fmla="*/ 18 w 48"/>
                <a:gd name="T41" fmla="*/ 102 h 108"/>
                <a:gd name="T42" fmla="*/ 24 w 48"/>
                <a:gd name="T43" fmla="*/ 108 h 108"/>
                <a:gd name="T44" fmla="*/ 30 w 48"/>
                <a:gd name="T45" fmla="*/ 102 h 108"/>
                <a:gd name="T46" fmla="*/ 30 w 48"/>
                <a:gd name="T47" fmla="*/ 95 h 108"/>
                <a:gd name="T48" fmla="*/ 48 w 48"/>
                <a:gd name="T49" fmla="*/ 72 h 108"/>
                <a:gd name="T50" fmla="*/ 24 w 48"/>
                <a:gd name="T51" fmla="*/ 48 h 108"/>
                <a:gd name="T52" fmla="*/ 12 w 48"/>
                <a:gd name="T53" fmla="*/ 36 h 108"/>
                <a:gd name="T54" fmla="*/ 24 w 48"/>
                <a:gd name="T55" fmla="*/ 2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8" h="108">
                  <a:moveTo>
                    <a:pt x="24" y="24"/>
                  </a:move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30" y="24"/>
                    <a:pt x="36" y="29"/>
                    <a:pt x="36" y="36"/>
                  </a:cubicBezTo>
                  <a:cubicBezTo>
                    <a:pt x="36" y="39"/>
                    <a:pt x="38" y="42"/>
                    <a:pt x="42" y="42"/>
                  </a:cubicBezTo>
                  <a:cubicBezTo>
                    <a:pt x="45" y="42"/>
                    <a:pt x="48" y="39"/>
                    <a:pt x="48" y="36"/>
                  </a:cubicBezTo>
                  <a:cubicBezTo>
                    <a:pt x="48" y="25"/>
                    <a:pt x="40" y="15"/>
                    <a:pt x="30" y="13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2"/>
                    <a:pt x="27" y="0"/>
                    <a:pt x="24" y="0"/>
                  </a:cubicBezTo>
                  <a:cubicBezTo>
                    <a:pt x="21" y="0"/>
                    <a:pt x="18" y="2"/>
                    <a:pt x="18" y="6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8" y="15"/>
                    <a:pt x="0" y="25"/>
                    <a:pt x="0" y="36"/>
                  </a:cubicBezTo>
                  <a:cubicBezTo>
                    <a:pt x="0" y="49"/>
                    <a:pt x="11" y="60"/>
                    <a:pt x="24" y="60"/>
                  </a:cubicBezTo>
                  <a:cubicBezTo>
                    <a:pt x="30" y="60"/>
                    <a:pt x="36" y="65"/>
                    <a:pt x="36" y="72"/>
                  </a:cubicBezTo>
                  <a:cubicBezTo>
                    <a:pt x="36" y="78"/>
                    <a:pt x="30" y="84"/>
                    <a:pt x="24" y="84"/>
                  </a:cubicBezTo>
                  <a:cubicBezTo>
                    <a:pt x="17" y="84"/>
                    <a:pt x="12" y="78"/>
                    <a:pt x="12" y="72"/>
                  </a:cubicBezTo>
                  <a:cubicBezTo>
                    <a:pt x="12" y="68"/>
                    <a:pt x="9" y="66"/>
                    <a:pt x="6" y="66"/>
                  </a:cubicBezTo>
                  <a:cubicBezTo>
                    <a:pt x="3" y="66"/>
                    <a:pt x="0" y="68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3"/>
                    <a:pt x="8" y="92"/>
                    <a:pt x="18" y="95"/>
                  </a:cubicBezTo>
                  <a:cubicBezTo>
                    <a:pt x="18" y="102"/>
                    <a:pt x="18" y="102"/>
                    <a:pt x="18" y="102"/>
                  </a:cubicBezTo>
                  <a:cubicBezTo>
                    <a:pt x="18" y="105"/>
                    <a:pt x="21" y="108"/>
                    <a:pt x="24" y="108"/>
                  </a:cubicBezTo>
                  <a:cubicBezTo>
                    <a:pt x="27" y="108"/>
                    <a:pt x="30" y="105"/>
                    <a:pt x="30" y="102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40" y="92"/>
                    <a:pt x="48" y="83"/>
                    <a:pt x="48" y="72"/>
                  </a:cubicBezTo>
                  <a:cubicBezTo>
                    <a:pt x="48" y="58"/>
                    <a:pt x="37" y="48"/>
                    <a:pt x="24" y="48"/>
                  </a:cubicBezTo>
                  <a:cubicBezTo>
                    <a:pt x="17" y="48"/>
                    <a:pt x="12" y="42"/>
                    <a:pt x="12" y="36"/>
                  </a:cubicBezTo>
                  <a:cubicBezTo>
                    <a:pt x="12" y="29"/>
                    <a:pt x="17" y="24"/>
                    <a:pt x="24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grpSp>
        <p:nvGrpSpPr>
          <p:cNvPr id="28" name="Group 108">
            <a:extLst>
              <a:ext uri="{FF2B5EF4-FFF2-40B4-BE49-F238E27FC236}">
                <a16:creationId xmlns:a16="http://schemas.microsoft.com/office/drawing/2014/main" id="{72FB27C5-648D-09E6-C679-EADEE5CE878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184892" y="1694883"/>
            <a:ext cx="414277" cy="457200"/>
            <a:chOff x="539" y="3225"/>
            <a:chExt cx="386" cy="426"/>
          </a:xfr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9" name="Freeform 109">
              <a:extLst>
                <a:ext uri="{FF2B5EF4-FFF2-40B4-BE49-F238E27FC236}">
                  <a16:creationId xmlns:a16="http://schemas.microsoft.com/office/drawing/2014/main" id="{BFAFEF00-1CAF-EE60-52E2-949F760604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9" y="3225"/>
              <a:ext cx="386" cy="426"/>
            </a:xfrm>
            <a:custGeom>
              <a:avLst/>
              <a:gdLst>
                <a:gd name="T0" fmla="*/ 174 w 261"/>
                <a:gd name="T1" fmla="*/ 288 h 288"/>
                <a:gd name="T2" fmla="*/ 54 w 261"/>
                <a:gd name="T3" fmla="*/ 288 h 288"/>
                <a:gd name="T4" fmla="*/ 48 w 261"/>
                <a:gd name="T5" fmla="*/ 282 h 288"/>
                <a:gd name="T6" fmla="*/ 48 w 261"/>
                <a:gd name="T7" fmla="*/ 216 h 288"/>
                <a:gd name="T8" fmla="*/ 0 w 261"/>
                <a:gd name="T9" fmla="*/ 121 h 288"/>
                <a:gd name="T10" fmla="*/ 120 w 261"/>
                <a:gd name="T11" fmla="*/ 0 h 288"/>
                <a:gd name="T12" fmla="*/ 234 w 261"/>
                <a:gd name="T13" fmla="*/ 101 h 288"/>
                <a:gd name="T14" fmla="*/ 243 w 261"/>
                <a:gd name="T15" fmla="*/ 118 h 288"/>
                <a:gd name="T16" fmla="*/ 260 w 261"/>
                <a:gd name="T17" fmla="*/ 163 h 288"/>
                <a:gd name="T18" fmla="*/ 260 w 261"/>
                <a:gd name="T19" fmla="*/ 165 h 288"/>
                <a:gd name="T20" fmla="*/ 258 w 261"/>
                <a:gd name="T21" fmla="*/ 174 h 288"/>
                <a:gd name="T22" fmla="*/ 246 w 261"/>
                <a:gd name="T23" fmla="*/ 180 h 288"/>
                <a:gd name="T24" fmla="*/ 234 w 261"/>
                <a:gd name="T25" fmla="*/ 180 h 288"/>
                <a:gd name="T26" fmla="*/ 222 w 261"/>
                <a:gd name="T27" fmla="*/ 235 h 288"/>
                <a:gd name="T28" fmla="*/ 180 w 261"/>
                <a:gd name="T29" fmla="*/ 246 h 288"/>
                <a:gd name="T30" fmla="*/ 180 w 261"/>
                <a:gd name="T31" fmla="*/ 282 h 288"/>
                <a:gd name="T32" fmla="*/ 174 w 261"/>
                <a:gd name="T33" fmla="*/ 288 h 288"/>
                <a:gd name="T34" fmla="*/ 60 w 261"/>
                <a:gd name="T35" fmla="*/ 276 h 288"/>
                <a:gd name="T36" fmla="*/ 168 w 261"/>
                <a:gd name="T37" fmla="*/ 276 h 288"/>
                <a:gd name="T38" fmla="*/ 168 w 261"/>
                <a:gd name="T39" fmla="*/ 240 h 288"/>
                <a:gd name="T40" fmla="*/ 169 w 261"/>
                <a:gd name="T41" fmla="*/ 236 h 288"/>
                <a:gd name="T42" fmla="*/ 174 w 261"/>
                <a:gd name="T43" fmla="*/ 234 h 288"/>
                <a:gd name="T44" fmla="*/ 214 w 261"/>
                <a:gd name="T45" fmla="*/ 226 h 288"/>
                <a:gd name="T46" fmla="*/ 222 w 261"/>
                <a:gd name="T47" fmla="*/ 174 h 288"/>
                <a:gd name="T48" fmla="*/ 224 w 261"/>
                <a:gd name="T49" fmla="*/ 170 h 288"/>
                <a:gd name="T50" fmla="*/ 228 w 261"/>
                <a:gd name="T51" fmla="*/ 168 h 288"/>
                <a:gd name="T52" fmla="*/ 246 w 261"/>
                <a:gd name="T53" fmla="*/ 168 h 288"/>
                <a:gd name="T54" fmla="*/ 248 w 261"/>
                <a:gd name="T55" fmla="*/ 167 h 288"/>
                <a:gd name="T56" fmla="*/ 248 w 261"/>
                <a:gd name="T57" fmla="*/ 165 h 288"/>
                <a:gd name="T58" fmla="*/ 248 w 261"/>
                <a:gd name="T59" fmla="*/ 162 h 288"/>
                <a:gd name="T60" fmla="*/ 233 w 261"/>
                <a:gd name="T61" fmla="*/ 124 h 288"/>
                <a:gd name="T62" fmla="*/ 222 w 261"/>
                <a:gd name="T63" fmla="*/ 101 h 288"/>
                <a:gd name="T64" fmla="*/ 120 w 261"/>
                <a:gd name="T65" fmla="*/ 12 h 288"/>
                <a:gd name="T66" fmla="*/ 12 w 261"/>
                <a:gd name="T67" fmla="*/ 121 h 288"/>
                <a:gd name="T68" fmla="*/ 57 w 261"/>
                <a:gd name="T69" fmla="*/ 208 h 288"/>
                <a:gd name="T70" fmla="*/ 60 w 261"/>
                <a:gd name="T71" fmla="*/ 213 h 288"/>
                <a:gd name="T72" fmla="*/ 60 w 261"/>
                <a:gd name="T73" fmla="*/ 276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1" h="288">
                  <a:moveTo>
                    <a:pt x="174" y="288"/>
                  </a:moveTo>
                  <a:cubicBezTo>
                    <a:pt x="54" y="288"/>
                    <a:pt x="54" y="288"/>
                    <a:pt x="54" y="288"/>
                  </a:cubicBezTo>
                  <a:cubicBezTo>
                    <a:pt x="50" y="288"/>
                    <a:pt x="48" y="285"/>
                    <a:pt x="48" y="282"/>
                  </a:cubicBezTo>
                  <a:cubicBezTo>
                    <a:pt x="48" y="216"/>
                    <a:pt x="48" y="216"/>
                    <a:pt x="48" y="216"/>
                  </a:cubicBezTo>
                  <a:cubicBezTo>
                    <a:pt x="16" y="196"/>
                    <a:pt x="0" y="164"/>
                    <a:pt x="0" y="121"/>
                  </a:cubicBezTo>
                  <a:cubicBezTo>
                    <a:pt x="0" y="53"/>
                    <a:pt x="52" y="0"/>
                    <a:pt x="120" y="0"/>
                  </a:cubicBezTo>
                  <a:cubicBezTo>
                    <a:pt x="176" y="0"/>
                    <a:pt x="234" y="38"/>
                    <a:pt x="234" y="101"/>
                  </a:cubicBezTo>
                  <a:cubicBezTo>
                    <a:pt x="234" y="103"/>
                    <a:pt x="239" y="112"/>
                    <a:pt x="243" y="118"/>
                  </a:cubicBezTo>
                  <a:cubicBezTo>
                    <a:pt x="251" y="133"/>
                    <a:pt x="261" y="150"/>
                    <a:pt x="260" y="163"/>
                  </a:cubicBezTo>
                  <a:cubicBezTo>
                    <a:pt x="260" y="164"/>
                    <a:pt x="260" y="164"/>
                    <a:pt x="260" y="165"/>
                  </a:cubicBezTo>
                  <a:cubicBezTo>
                    <a:pt x="260" y="167"/>
                    <a:pt x="260" y="171"/>
                    <a:pt x="258" y="174"/>
                  </a:cubicBezTo>
                  <a:cubicBezTo>
                    <a:pt x="255" y="178"/>
                    <a:pt x="251" y="180"/>
                    <a:pt x="246" y="180"/>
                  </a:cubicBezTo>
                  <a:cubicBezTo>
                    <a:pt x="242" y="180"/>
                    <a:pt x="238" y="180"/>
                    <a:pt x="234" y="180"/>
                  </a:cubicBezTo>
                  <a:cubicBezTo>
                    <a:pt x="234" y="194"/>
                    <a:pt x="232" y="225"/>
                    <a:pt x="222" y="235"/>
                  </a:cubicBezTo>
                  <a:cubicBezTo>
                    <a:pt x="213" y="244"/>
                    <a:pt x="200" y="246"/>
                    <a:pt x="180" y="246"/>
                  </a:cubicBezTo>
                  <a:cubicBezTo>
                    <a:pt x="180" y="282"/>
                    <a:pt x="180" y="282"/>
                    <a:pt x="180" y="282"/>
                  </a:cubicBezTo>
                  <a:cubicBezTo>
                    <a:pt x="180" y="285"/>
                    <a:pt x="177" y="288"/>
                    <a:pt x="174" y="288"/>
                  </a:cubicBezTo>
                  <a:close/>
                  <a:moveTo>
                    <a:pt x="60" y="276"/>
                  </a:moveTo>
                  <a:cubicBezTo>
                    <a:pt x="168" y="276"/>
                    <a:pt x="168" y="276"/>
                    <a:pt x="168" y="276"/>
                  </a:cubicBezTo>
                  <a:cubicBezTo>
                    <a:pt x="168" y="240"/>
                    <a:pt x="168" y="240"/>
                    <a:pt x="168" y="240"/>
                  </a:cubicBezTo>
                  <a:cubicBezTo>
                    <a:pt x="168" y="239"/>
                    <a:pt x="168" y="237"/>
                    <a:pt x="169" y="236"/>
                  </a:cubicBezTo>
                  <a:cubicBezTo>
                    <a:pt x="170" y="235"/>
                    <a:pt x="172" y="234"/>
                    <a:pt x="174" y="234"/>
                  </a:cubicBezTo>
                  <a:cubicBezTo>
                    <a:pt x="198" y="234"/>
                    <a:pt x="208" y="233"/>
                    <a:pt x="214" y="226"/>
                  </a:cubicBezTo>
                  <a:cubicBezTo>
                    <a:pt x="220" y="220"/>
                    <a:pt x="222" y="192"/>
                    <a:pt x="222" y="174"/>
                  </a:cubicBezTo>
                  <a:cubicBezTo>
                    <a:pt x="222" y="173"/>
                    <a:pt x="223" y="171"/>
                    <a:pt x="224" y="170"/>
                  </a:cubicBezTo>
                  <a:cubicBezTo>
                    <a:pt x="225" y="169"/>
                    <a:pt x="226" y="168"/>
                    <a:pt x="228" y="168"/>
                  </a:cubicBezTo>
                  <a:cubicBezTo>
                    <a:pt x="228" y="168"/>
                    <a:pt x="238" y="168"/>
                    <a:pt x="246" y="168"/>
                  </a:cubicBezTo>
                  <a:cubicBezTo>
                    <a:pt x="247" y="168"/>
                    <a:pt x="247" y="168"/>
                    <a:pt x="248" y="167"/>
                  </a:cubicBezTo>
                  <a:cubicBezTo>
                    <a:pt x="248" y="167"/>
                    <a:pt x="248" y="166"/>
                    <a:pt x="248" y="165"/>
                  </a:cubicBezTo>
                  <a:cubicBezTo>
                    <a:pt x="248" y="164"/>
                    <a:pt x="248" y="163"/>
                    <a:pt x="248" y="162"/>
                  </a:cubicBezTo>
                  <a:cubicBezTo>
                    <a:pt x="249" y="153"/>
                    <a:pt x="239" y="136"/>
                    <a:pt x="233" y="124"/>
                  </a:cubicBezTo>
                  <a:cubicBezTo>
                    <a:pt x="226" y="113"/>
                    <a:pt x="222" y="106"/>
                    <a:pt x="222" y="101"/>
                  </a:cubicBezTo>
                  <a:cubicBezTo>
                    <a:pt x="222" y="45"/>
                    <a:pt x="170" y="12"/>
                    <a:pt x="120" y="12"/>
                  </a:cubicBezTo>
                  <a:cubicBezTo>
                    <a:pt x="59" y="12"/>
                    <a:pt x="12" y="60"/>
                    <a:pt x="12" y="121"/>
                  </a:cubicBezTo>
                  <a:cubicBezTo>
                    <a:pt x="12" y="161"/>
                    <a:pt x="27" y="190"/>
                    <a:pt x="57" y="208"/>
                  </a:cubicBezTo>
                  <a:cubicBezTo>
                    <a:pt x="58" y="209"/>
                    <a:pt x="60" y="211"/>
                    <a:pt x="60" y="213"/>
                  </a:cubicBezTo>
                  <a:lnTo>
                    <a:pt x="60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30" name="Freeform 110">
              <a:extLst>
                <a:ext uri="{FF2B5EF4-FFF2-40B4-BE49-F238E27FC236}">
                  <a16:creationId xmlns:a16="http://schemas.microsoft.com/office/drawing/2014/main" id="{1BE2A26C-1A71-A1A8-B458-54E2DD5975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" y="3332"/>
              <a:ext cx="53" cy="71"/>
            </a:xfrm>
            <a:custGeom>
              <a:avLst/>
              <a:gdLst>
                <a:gd name="T0" fmla="*/ 30 w 36"/>
                <a:gd name="T1" fmla="*/ 48 h 48"/>
                <a:gd name="T2" fmla="*/ 6 w 36"/>
                <a:gd name="T3" fmla="*/ 48 h 48"/>
                <a:gd name="T4" fmla="*/ 0 w 36"/>
                <a:gd name="T5" fmla="*/ 42 h 48"/>
                <a:gd name="T6" fmla="*/ 0 w 36"/>
                <a:gd name="T7" fmla="*/ 6 h 48"/>
                <a:gd name="T8" fmla="*/ 6 w 36"/>
                <a:gd name="T9" fmla="*/ 0 h 48"/>
                <a:gd name="T10" fmla="*/ 30 w 36"/>
                <a:gd name="T11" fmla="*/ 0 h 48"/>
                <a:gd name="T12" fmla="*/ 36 w 36"/>
                <a:gd name="T13" fmla="*/ 6 h 48"/>
                <a:gd name="T14" fmla="*/ 36 w 36"/>
                <a:gd name="T15" fmla="*/ 42 h 48"/>
                <a:gd name="T16" fmla="*/ 30 w 36"/>
                <a:gd name="T17" fmla="*/ 48 h 48"/>
                <a:gd name="T18" fmla="*/ 12 w 36"/>
                <a:gd name="T19" fmla="*/ 36 h 48"/>
                <a:gd name="T20" fmla="*/ 24 w 36"/>
                <a:gd name="T21" fmla="*/ 36 h 48"/>
                <a:gd name="T22" fmla="*/ 24 w 36"/>
                <a:gd name="T23" fmla="*/ 12 h 48"/>
                <a:gd name="T24" fmla="*/ 12 w 36"/>
                <a:gd name="T25" fmla="*/ 12 h 48"/>
                <a:gd name="T26" fmla="*/ 12 w 36"/>
                <a:gd name="T2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30" y="48"/>
                  </a:moveTo>
                  <a:cubicBezTo>
                    <a:pt x="6" y="48"/>
                    <a:pt x="6" y="48"/>
                    <a:pt x="6" y="48"/>
                  </a:cubicBezTo>
                  <a:cubicBezTo>
                    <a:pt x="2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5"/>
                    <a:pt x="33" y="48"/>
                    <a:pt x="30" y="48"/>
                  </a:cubicBezTo>
                  <a:close/>
                  <a:moveTo>
                    <a:pt x="12" y="36"/>
                  </a:moveTo>
                  <a:cubicBezTo>
                    <a:pt x="24" y="36"/>
                    <a:pt x="24" y="36"/>
                    <a:pt x="24" y="3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31" name="Freeform 111">
              <a:extLst>
                <a:ext uri="{FF2B5EF4-FFF2-40B4-BE49-F238E27FC236}">
                  <a16:creationId xmlns:a16="http://schemas.microsoft.com/office/drawing/2014/main" id="{B923E016-B127-47A0-2D85-3E33C7928A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" y="3420"/>
              <a:ext cx="54" cy="71"/>
            </a:xfrm>
            <a:custGeom>
              <a:avLst/>
              <a:gdLst>
                <a:gd name="T0" fmla="*/ 30 w 36"/>
                <a:gd name="T1" fmla="*/ 48 h 48"/>
                <a:gd name="T2" fmla="*/ 6 w 36"/>
                <a:gd name="T3" fmla="*/ 48 h 48"/>
                <a:gd name="T4" fmla="*/ 0 w 36"/>
                <a:gd name="T5" fmla="*/ 42 h 48"/>
                <a:gd name="T6" fmla="*/ 0 w 36"/>
                <a:gd name="T7" fmla="*/ 6 h 48"/>
                <a:gd name="T8" fmla="*/ 6 w 36"/>
                <a:gd name="T9" fmla="*/ 0 h 48"/>
                <a:gd name="T10" fmla="*/ 30 w 36"/>
                <a:gd name="T11" fmla="*/ 0 h 48"/>
                <a:gd name="T12" fmla="*/ 36 w 36"/>
                <a:gd name="T13" fmla="*/ 6 h 48"/>
                <a:gd name="T14" fmla="*/ 36 w 36"/>
                <a:gd name="T15" fmla="*/ 42 h 48"/>
                <a:gd name="T16" fmla="*/ 30 w 36"/>
                <a:gd name="T17" fmla="*/ 48 h 48"/>
                <a:gd name="T18" fmla="*/ 12 w 36"/>
                <a:gd name="T19" fmla="*/ 36 h 48"/>
                <a:gd name="T20" fmla="*/ 24 w 36"/>
                <a:gd name="T21" fmla="*/ 36 h 48"/>
                <a:gd name="T22" fmla="*/ 24 w 36"/>
                <a:gd name="T23" fmla="*/ 12 h 48"/>
                <a:gd name="T24" fmla="*/ 12 w 36"/>
                <a:gd name="T25" fmla="*/ 12 h 48"/>
                <a:gd name="T26" fmla="*/ 12 w 36"/>
                <a:gd name="T2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30" y="48"/>
                  </a:moveTo>
                  <a:cubicBezTo>
                    <a:pt x="6" y="48"/>
                    <a:pt x="6" y="48"/>
                    <a:pt x="6" y="48"/>
                  </a:cubicBezTo>
                  <a:cubicBezTo>
                    <a:pt x="2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5"/>
                    <a:pt x="33" y="48"/>
                    <a:pt x="30" y="48"/>
                  </a:cubicBezTo>
                  <a:close/>
                  <a:moveTo>
                    <a:pt x="12" y="36"/>
                  </a:moveTo>
                  <a:cubicBezTo>
                    <a:pt x="24" y="36"/>
                    <a:pt x="24" y="36"/>
                    <a:pt x="24" y="3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32" name="Freeform 112">
              <a:extLst>
                <a:ext uri="{FF2B5EF4-FFF2-40B4-BE49-F238E27FC236}">
                  <a16:creationId xmlns:a16="http://schemas.microsoft.com/office/drawing/2014/main" id="{E6EE555A-1E57-0B79-0F99-AF976F93B1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0" y="3332"/>
              <a:ext cx="53" cy="71"/>
            </a:xfrm>
            <a:custGeom>
              <a:avLst/>
              <a:gdLst>
                <a:gd name="T0" fmla="*/ 30 w 36"/>
                <a:gd name="T1" fmla="*/ 48 h 48"/>
                <a:gd name="T2" fmla="*/ 6 w 36"/>
                <a:gd name="T3" fmla="*/ 48 h 48"/>
                <a:gd name="T4" fmla="*/ 0 w 36"/>
                <a:gd name="T5" fmla="*/ 42 h 48"/>
                <a:gd name="T6" fmla="*/ 0 w 36"/>
                <a:gd name="T7" fmla="*/ 6 h 48"/>
                <a:gd name="T8" fmla="*/ 6 w 36"/>
                <a:gd name="T9" fmla="*/ 0 h 48"/>
                <a:gd name="T10" fmla="*/ 30 w 36"/>
                <a:gd name="T11" fmla="*/ 0 h 48"/>
                <a:gd name="T12" fmla="*/ 36 w 36"/>
                <a:gd name="T13" fmla="*/ 6 h 48"/>
                <a:gd name="T14" fmla="*/ 36 w 36"/>
                <a:gd name="T15" fmla="*/ 42 h 48"/>
                <a:gd name="T16" fmla="*/ 30 w 36"/>
                <a:gd name="T17" fmla="*/ 48 h 48"/>
                <a:gd name="T18" fmla="*/ 12 w 36"/>
                <a:gd name="T19" fmla="*/ 36 h 48"/>
                <a:gd name="T20" fmla="*/ 24 w 36"/>
                <a:gd name="T21" fmla="*/ 36 h 48"/>
                <a:gd name="T22" fmla="*/ 24 w 36"/>
                <a:gd name="T23" fmla="*/ 12 h 48"/>
                <a:gd name="T24" fmla="*/ 12 w 36"/>
                <a:gd name="T25" fmla="*/ 12 h 48"/>
                <a:gd name="T26" fmla="*/ 12 w 36"/>
                <a:gd name="T2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30" y="48"/>
                  </a:moveTo>
                  <a:cubicBezTo>
                    <a:pt x="6" y="48"/>
                    <a:pt x="6" y="48"/>
                    <a:pt x="6" y="48"/>
                  </a:cubicBezTo>
                  <a:cubicBezTo>
                    <a:pt x="2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5"/>
                    <a:pt x="33" y="48"/>
                    <a:pt x="30" y="48"/>
                  </a:cubicBezTo>
                  <a:close/>
                  <a:moveTo>
                    <a:pt x="12" y="36"/>
                  </a:moveTo>
                  <a:cubicBezTo>
                    <a:pt x="24" y="36"/>
                    <a:pt x="24" y="36"/>
                    <a:pt x="24" y="3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33" name="Rectangle 113">
              <a:extLst>
                <a:ext uri="{FF2B5EF4-FFF2-40B4-BE49-F238E27FC236}">
                  <a16:creationId xmlns:a16="http://schemas.microsoft.com/office/drawing/2014/main" id="{FF43DBEB-1331-2B49-EF63-1819DF863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" y="3332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34" name="Rectangle 114">
              <a:extLst>
                <a:ext uri="{FF2B5EF4-FFF2-40B4-BE49-F238E27FC236}">
                  <a16:creationId xmlns:a16="http://schemas.microsoft.com/office/drawing/2014/main" id="{BE28CF84-70FE-DC72-8674-906F27577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" y="3332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35" name="Rectangle 115">
              <a:extLst>
                <a:ext uri="{FF2B5EF4-FFF2-40B4-BE49-F238E27FC236}">
                  <a16:creationId xmlns:a16="http://schemas.microsoft.com/office/drawing/2014/main" id="{66408E0A-5E0F-2593-4578-6D20C81B1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" y="3420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36" name="Rectangle 116">
              <a:extLst>
                <a:ext uri="{FF2B5EF4-FFF2-40B4-BE49-F238E27FC236}">
                  <a16:creationId xmlns:a16="http://schemas.microsoft.com/office/drawing/2014/main" id="{24E37D99-B4AA-ED17-ED01-16CE8F7CC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" y="3420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37" name="Rectangle 117">
              <a:extLst>
                <a:ext uri="{FF2B5EF4-FFF2-40B4-BE49-F238E27FC236}">
                  <a16:creationId xmlns:a16="http://schemas.microsoft.com/office/drawing/2014/main" id="{74369366-4AF9-3588-98BD-E9211F5925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420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38" name="Rectangle 118">
              <a:extLst>
                <a:ext uri="{FF2B5EF4-FFF2-40B4-BE49-F238E27FC236}">
                  <a16:creationId xmlns:a16="http://schemas.microsoft.com/office/drawing/2014/main" id="{1BD4CA42-9D2B-4850-98DD-5F0FEE459A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" y="3420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grpSp>
        <p:nvGrpSpPr>
          <p:cNvPr id="39" name="Group 79">
            <a:extLst>
              <a:ext uri="{FF2B5EF4-FFF2-40B4-BE49-F238E27FC236}">
                <a16:creationId xmlns:a16="http://schemas.microsoft.com/office/drawing/2014/main" id="{529DE835-65FA-D246-C689-640F178B0A8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586377" y="3432265"/>
            <a:ext cx="644926" cy="457200"/>
            <a:chOff x="3437" y="1784"/>
            <a:chExt cx="426" cy="302"/>
          </a:xfr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0" name="Freeform 80">
              <a:extLst>
                <a:ext uri="{FF2B5EF4-FFF2-40B4-BE49-F238E27FC236}">
                  <a16:creationId xmlns:a16="http://schemas.microsoft.com/office/drawing/2014/main" id="{4D4BDABF-593A-36CA-0293-7F9AB53B2D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4" y="1962"/>
              <a:ext cx="72" cy="70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cubicBezTo>
                    <a:pt x="48" y="37"/>
                    <a:pt x="37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8" y="12"/>
                    <a:pt x="12" y="17"/>
                    <a:pt x="12" y="24"/>
                  </a:cubicBezTo>
                  <a:cubicBezTo>
                    <a:pt x="12" y="30"/>
                    <a:pt x="18" y="36"/>
                    <a:pt x="24" y="36"/>
                  </a:cubicBezTo>
                  <a:cubicBezTo>
                    <a:pt x="31" y="36"/>
                    <a:pt x="36" y="30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59B62078-A37F-08A3-E068-C81EFD8AC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9" y="1880"/>
              <a:ext cx="108" cy="107"/>
            </a:xfrm>
            <a:custGeom>
              <a:avLst/>
              <a:gdLst>
                <a:gd name="T0" fmla="*/ 7 w 73"/>
                <a:gd name="T1" fmla="*/ 72 h 72"/>
                <a:gd name="T2" fmla="*/ 3 w 73"/>
                <a:gd name="T3" fmla="*/ 70 h 72"/>
                <a:gd name="T4" fmla="*/ 3 w 73"/>
                <a:gd name="T5" fmla="*/ 62 h 72"/>
                <a:gd name="T6" fmla="*/ 62 w 73"/>
                <a:gd name="T7" fmla="*/ 2 h 72"/>
                <a:gd name="T8" fmla="*/ 71 w 73"/>
                <a:gd name="T9" fmla="*/ 2 h 72"/>
                <a:gd name="T10" fmla="*/ 71 w 73"/>
                <a:gd name="T11" fmla="*/ 11 h 72"/>
                <a:gd name="T12" fmla="*/ 11 w 73"/>
                <a:gd name="T13" fmla="*/ 70 h 72"/>
                <a:gd name="T14" fmla="*/ 7 w 73"/>
                <a:gd name="T1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72">
                  <a:moveTo>
                    <a:pt x="7" y="72"/>
                  </a:moveTo>
                  <a:cubicBezTo>
                    <a:pt x="5" y="72"/>
                    <a:pt x="4" y="72"/>
                    <a:pt x="3" y="70"/>
                  </a:cubicBezTo>
                  <a:cubicBezTo>
                    <a:pt x="0" y="68"/>
                    <a:pt x="0" y="64"/>
                    <a:pt x="3" y="62"/>
                  </a:cubicBezTo>
                  <a:cubicBezTo>
                    <a:pt x="62" y="2"/>
                    <a:pt x="62" y="2"/>
                    <a:pt x="62" y="2"/>
                  </a:cubicBezTo>
                  <a:cubicBezTo>
                    <a:pt x="64" y="0"/>
                    <a:pt x="68" y="0"/>
                    <a:pt x="71" y="2"/>
                  </a:cubicBezTo>
                  <a:cubicBezTo>
                    <a:pt x="73" y="5"/>
                    <a:pt x="73" y="9"/>
                    <a:pt x="71" y="11"/>
                  </a:cubicBezTo>
                  <a:cubicBezTo>
                    <a:pt x="11" y="70"/>
                    <a:pt x="11" y="70"/>
                    <a:pt x="11" y="70"/>
                  </a:cubicBezTo>
                  <a:cubicBezTo>
                    <a:pt x="10" y="72"/>
                    <a:pt x="9" y="72"/>
                    <a:pt x="7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42" name="Freeform 82">
              <a:extLst>
                <a:ext uri="{FF2B5EF4-FFF2-40B4-BE49-F238E27FC236}">
                  <a16:creationId xmlns:a16="http://schemas.microsoft.com/office/drawing/2014/main" id="{C1DEC738-DB97-E721-C1EB-8CA5016D4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2" y="1997"/>
              <a:ext cx="54" cy="18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4" y="0"/>
                    <a:pt x="36" y="3"/>
                    <a:pt x="36" y="6"/>
                  </a:cubicBezTo>
                  <a:cubicBezTo>
                    <a:pt x="36" y="9"/>
                    <a:pt x="34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43" name="Freeform 83">
              <a:extLst>
                <a:ext uri="{FF2B5EF4-FFF2-40B4-BE49-F238E27FC236}">
                  <a16:creationId xmlns:a16="http://schemas.microsoft.com/office/drawing/2014/main" id="{4BD4A21B-876F-7900-18F8-ABC751794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4" y="1997"/>
              <a:ext cx="54" cy="18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4" y="0"/>
                    <a:pt x="36" y="3"/>
                    <a:pt x="36" y="6"/>
                  </a:cubicBezTo>
                  <a:cubicBezTo>
                    <a:pt x="36" y="9"/>
                    <a:pt x="34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44" name="Freeform 84">
              <a:extLst>
                <a:ext uri="{FF2B5EF4-FFF2-40B4-BE49-F238E27FC236}">
                  <a16:creationId xmlns:a16="http://schemas.microsoft.com/office/drawing/2014/main" id="{B97AF9C0-8411-7E6C-0471-0C86A1530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4" y="1922"/>
              <a:ext cx="52" cy="32"/>
            </a:xfrm>
            <a:custGeom>
              <a:avLst/>
              <a:gdLst>
                <a:gd name="T0" fmla="*/ 6 w 35"/>
                <a:gd name="T1" fmla="*/ 22 h 22"/>
                <a:gd name="T2" fmla="*/ 1 w 35"/>
                <a:gd name="T3" fmla="*/ 19 h 22"/>
                <a:gd name="T4" fmla="*/ 4 w 35"/>
                <a:gd name="T5" fmla="*/ 11 h 22"/>
                <a:gd name="T6" fmla="*/ 26 w 35"/>
                <a:gd name="T7" fmla="*/ 2 h 22"/>
                <a:gd name="T8" fmla="*/ 34 w 35"/>
                <a:gd name="T9" fmla="*/ 5 h 22"/>
                <a:gd name="T10" fmla="*/ 31 w 35"/>
                <a:gd name="T11" fmla="*/ 13 h 22"/>
                <a:gd name="T12" fmla="*/ 9 w 35"/>
                <a:gd name="T13" fmla="*/ 22 h 22"/>
                <a:gd name="T14" fmla="*/ 6 w 35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22">
                  <a:moveTo>
                    <a:pt x="6" y="22"/>
                  </a:moveTo>
                  <a:cubicBezTo>
                    <a:pt x="4" y="22"/>
                    <a:pt x="2" y="21"/>
                    <a:pt x="1" y="19"/>
                  </a:cubicBezTo>
                  <a:cubicBezTo>
                    <a:pt x="0" y="16"/>
                    <a:pt x="1" y="12"/>
                    <a:pt x="4" y="11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9" y="0"/>
                    <a:pt x="33" y="2"/>
                    <a:pt x="34" y="5"/>
                  </a:cubicBezTo>
                  <a:cubicBezTo>
                    <a:pt x="35" y="8"/>
                    <a:pt x="34" y="11"/>
                    <a:pt x="31" y="13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8" y="22"/>
                    <a:pt x="7" y="22"/>
                    <a:pt x="6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45" name="Freeform 85">
              <a:extLst>
                <a:ext uri="{FF2B5EF4-FFF2-40B4-BE49-F238E27FC236}">
                  <a16:creationId xmlns:a16="http://schemas.microsoft.com/office/drawing/2014/main" id="{4AD145A0-F289-8ED7-378D-AEA3E2575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1" y="1832"/>
              <a:ext cx="34" cy="51"/>
            </a:xfrm>
            <a:custGeom>
              <a:avLst/>
              <a:gdLst>
                <a:gd name="T0" fmla="*/ 7 w 23"/>
                <a:gd name="T1" fmla="*/ 35 h 35"/>
                <a:gd name="T2" fmla="*/ 4 w 23"/>
                <a:gd name="T3" fmla="*/ 34 h 35"/>
                <a:gd name="T4" fmla="*/ 1 w 23"/>
                <a:gd name="T5" fmla="*/ 26 h 35"/>
                <a:gd name="T6" fmla="*/ 10 w 23"/>
                <a:gd name="T7" fmla="*/ 4 h 35"/>
                <a:gd name="T8" fmla="*/ 18 w 23"/>
                <a:gd name="T9" fmla="*/ 1 h 35"/>
                <a:gd name="T10" fmla="*/ 21 w 23"/>
                <a:gd name="T11" fmla="*/ 9 h 35"/>
                <a:gd name="T12" fmla="*/ 12 w 23"/>
                <a:gd name="T13" fmla="*/ 31 h 35"/>
                <a:gd name="T14" fmla="*/ 7 w 23"/>
                <a:gd name="T1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35">
                  <a:moveTo>
                    <a:pt x="7" y="35"/>
                  </a:moveTo>
                  <a:cubicBezTo>
                    <a:pt x="6" y="35"/>
                    <a:pt x="5" y="35"/>
                    <a:pt x="4" y="34"/>
                  </a:cubicBezTo>
                  <a:cubicBezTo>
                    <a:pt x="1" y="33"/>
                    <a:pt x="0" y="29"/>
                    <a:pt x="1" y="2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2" y="1"/>
                    <a:pt x="15" y="0"/>
                    <a:pt x="18" y="1"/>
                  </a:cubicBezTo>
                  <a:cubicBezTo>
                    <a:pt x="21" y="2"/>
                    <a:pt x="23" y="6"/>
                    <a:pt x="21" y="9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1" y="33"/>
                    <a:pt x="9" y="35"/>
                    <a:pt x="7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46" name="Freeform 86">
              <a:extLst>
                <a:ext uri="{FF2B5EF4-FFF2-40B4-BE49-F238E27FC236}">
                  <a16:creationId xmlns:a16="http://schemas.microsoft.com/office/drawing/2014/main" id="{C265B1F3-B874-DC96-E9EA-D8E2CC11B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1" y="1820"/>
              <a:ext cx="18" cy="53"/>
            </a:xfrm>
            <a:custGeom>
              <a:avLst/>
              <a:gdLst>
                <a:gd name="T0" fmla="*/ 6 w 12"/>
                <a:gd name="T1" fmla="*/ 36 h 36"/>
                <a:gd name="T2" fmla="*/ 0 w 12"/>
                <a:gd name="T3" fmla="*/ 30 h 36"/>
                <a:gd name="T4" fmla="*/ 0 w 12"/>
                <a:gd name="T5" fmla="*/ 6 h 36"/>
                <a:gd name="T6" fmla="*/ 6 w 12"/>
                <a:gd name="T7" fmla="*/ 0 h 36"/>
                <a:gd name="T8" fmla="*/ 12 w 12"/>
                <a:gd name="T9" fmla="*/ 6 h 36"/>
                <a:gd name="T10" fmla="*/ 12 w 12"/>
                <a:gd name="T11" fmla="*/ 30 h 36"/>
                <a:gd name="T12" fmla="*/ 6 w 12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36">
                  <a:moveTo>
                    <a:pt x="6" y="36"/>
                  </a:moveTo>
                  <a:cubicBezTo>
                    <a:pt x="3" y="36"/>
                    <a:pt x="0" y="33"/>
                    <a:pt x="0" y="3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3"/>
                    <a:pt x="10" y="36"/>
                    <a:pt x="6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47" name="Freeform 87">
              <a:extLst>
                <a:ext uri="{FF2B5EF4-FFF2-40B4-BE49-F238E27FC236}">
                  <a16:creationId xmlns:a16="http://schemas.microsoft.com/office/drawing/2014/main" id="{85EB8F47-7389-85B2-97FB-7F3E39FCA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6" y="1832"/>
              <a:ext cx="34" cy="51"/>
            </a:xfrm>
            <a:custGeom>
              <a:avLst/>
              <a:gdLst>
                <a:gd name="T0" fmla="*/ 16 w 23"/>
                <a:gd name="T1" fmla="*/ 35 h 35"/>
                <a:gd name="T2" fmla="*/ 10 w 23"/>
                <a:gd name="T3" fmla="*/ 31 h 35"/>
                <a:gd name="T4" fmla="*/ 1 w 23"/>
                <a:gd name="T5" fmla="*/ 9 h 35"/>
                <a:gd name="T6" fmla="*/ 4 w 23"/>
                <a:gd name="T7" fmla="*/ 1 h 35"/>
                <a:gd name="T8" fmla="*/ 12 w 23"/>
                <a:gd name="T9" fmla="*/ 4 h 35"/>
                <a:gd name="T10" fmla="*/ 21 w 23"/>
                <a:gd name="T11" fmla="*/ 26 h 35"/>
                <a:gd name="T12" fmla="*/ 18 w 23"/>
                <a:gd name="T13" fmla="*/ 34 h 35"/>
                <a:gd name="T14" fmla="*/ 16 w 23"/>
                <a:gd name="T1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35">
                  <a:moveTo>
                    <a:pt x="16" y="35"/>
                  </a:moveTo>
                  <a:cubicBezTo>
                    <a:pt x="13" y="35"/>
                    <a:pt x="11" y="33"/>
                    <a:pt x="10" y="31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6"/>
                    <a:pt x="1" y="2"/>
                    <a:pt x="4" y="1"/>
                  </a:cubicBezTo>
                  <a:cubicBezTo>
                    <a:pt x="7" y="0"/>
                    <a:pt x="11" y="1"/>
                    <a:pt x="12" y="4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3" y="29"/>
                    <a:pt x="21" y="33"/>
                    <a:pt x="18" y="34"/>
                  </a:cubicBezTo>
                  <a:cubicBezTo>
                    <a:pt x="17" y="35"/>
                    <a:pt x="17" y="35"/>
                    <a:pt x="16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48" name="Freeform 88">
              <a:extLst>
                <a:ext uri="{FF2B5EF4-FFF2-40B4-BE49-F238E27FC236}">
                  <a16:creationId xmlns:a16="http://schemas.microsoft.com/office/drawing/2014/main" id="{43A7E433-6C17-830A-2155-A762A1072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1" y="1869"/>
              <a:ext cx="45" cy="42"/>
            </a:xfrm>
            <a:custGeom>
              <a:avLst/>
              <a:gdLst>
                <a:gd name="T0" fmla="*/ 24 w 30"/>
                <a:gd name="T1" fmla="*/ 29 h 29"/>
                <a:gd name="T2" fmla="*/ 19 w 30"/>
                <a:gd name="T3" fmla="*/ 27 h 29"/>
                <a:gd name="T4" fmla="*/ 2 w 30"/>
                <a:gd name="T5" fmla="*/ 10 h 29"/>
                <a:gd name="T6" fmla="*/ 2 w 30"/>
                <a:gd name="T7" fmla="*/ 2 h 29"/>
                <a:gd name="T8" fmla="*/ 11 w 30"/>
                <a:gd name="T9" fmla="*/ 2 h 29"/>
                <a:gd name="T10" fmla="*/ 28 w 30"/>
                <a:gd name="T11" fmla="*/ 19 h 29"/>
                <a:gd name="T12" fmla="*/ 28 w 30"/>
                <a:gd name="T13" fmla="*/ 27 h 29"/>
                <a:gd name="T14" fmla="*/ 24 w 30"/>
                <a:gd name="T1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9">
                  <a:moveTo>
                    <a:pt x="24" y="29"/>
                  </a:moveTo>
                  <a:cubicBezTo>
                    <a:pt x="22" y="29"/>
                    <a:pt x="21" y="29"/>
                    <a:pt x="19" y="27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5" y="0"/>
                    <a:pt x="9" y="0"/>
                    <a:pt x="11" y="2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30" y="21"/>
                    <a:pt x="30" y="25"/>
                    <a:pt x="28" y="27"/>
                  </a:cubicBezTo>
                  <a:cubicBezTo>
                    <a:pt x="27" y="29"/>
                    <a:pt x="25" y="29"/>
                    <a:pt x="2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49" name="Freeform 89">
              <a:extLst>
                <a:ext uri="{FF2B5EF4-FFF2-40B4-BE49-F238E27FC236}">
                  <a16:creationId xmlns:a16="http://schemas.microsoft.com/office/drawing/2014/main" id="{23F6D5CD-322B-60D1-67C3-68AEAF09E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4" y="1922"/>
              <a:ext cx="54" cy="32"/>
            </a:xfrm>
            <a:custGeom>
              <a:avLst/>
              <a:gdLst>
                <a:gd name="T0" fmla="*/ 29 w 36"/>
                <a:gd name="T1" fmla="*/ 22 h 22"/>
                <a:gd name="T2" fmla="*/ 27 w 36"/>
                <a:gd name="T3" fmla="*/ 22 h 22"/>
                <a:gd name="T4" fmla="*/ 5 w 36"/>
                <a:gd name="T5" fmla="*/ 13 h 22"/>
                <a:gd name="T6" fmla="*/ 1 w 36"/>
                <a:gd name="T7" fmla="*/ 5 h 22"/>
                <a:gd name="T8" fmla="*/ 9 w 36"/>
                <a:gd name="T9" fmla="*/ 2 h 22"/>
                <a:gd name="T10" fmla="*/ 31 w 36"/>
                <a:gd name="T11" fmla="*/ 11 h 22"/>
                <a:gd name="T12" fmla="*/ 35 w 36"/>
                <a:gd name="T13" fmla="*/ 19 h 22"/>
                <a:gd name="T14" fmla="*/ 29 w 36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22">
                  <a:moveTo>
                    <a:pt x="29" y="22"/>
                  </a:moveTo>
                  <a:cubicBezTo>
                    <a:pt x="28" y="22"/>
                    <a:pt x="28" y="22"/>
                    <a:pt x="27" y="2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2" y="11"/>
                    <a:pt x="0" y="8"/>
                    <a:pt x="1" y="5"/>
                  </a:cubicBezTo>
                  <a:cubicBezTo>
                    <a:pt x="3" y="2"/>
                    <a:pt x="6" y="0"/>
                    <a:pt x="9" y="2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4" y="12"/>
                    <a:pt x="36" y="16"/>
                    <a:pt x="35" y="19"/>
                  </a:cubicBezTo>
                  <a:cubicBezTo>
                    <a:pt x="34" y="21"/>
                    <a:pt x="31" y="22"/>
                    <a:pt x="29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50" name="Freeform 90">
              <a:extLst>
                <a:ext uri="{FF2B5EF4-FFF2-40B4-BE49-F238E27FC236}">
                  <a16:creationId xmlns:a16="http://schemas.microsoft.com/office/drawing/2014/main" id="{E6C9C642-E333-F975-F52A-D918ADFA1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1784"/>
              <a:ext cx="426" cy="302"/>
            </a:xfrm>
            <a:custGeom>
              <a:avLst/>
              <a:gdLst>
                <a:gd name="T0" fmla="*/ 282 w 288"/>
                <a:gd name="T1" fmla="*/ 204 h 204"/>
                <a:gd name="T2" fmla="*/ 6 w 288"/>
                <a:gd name="T3" fmla="*/ 204 h 204"/>
                <a:gd name="T4" fmla="*/ 0 w 288"/>
                <a:gd name="T5" fmla="*/ 198 h 204"/>
                <a:gd name="T6" fmla="*/ 0 w 288"/>
                <a:gd name="T7" fmla="*/ 144 h 204"/>
                <a:gd name="T8" fmla="*/ 144 w 288"/>
                <a:gd name="T9" fmla="*/ 0 h 204"/>
                <a:gd name="T10" fmla="*/ 288 w 288"/>
                <a:gd name="T11" fmla="*/ 144 h 204"/>
                <a:gd name="T12" fmla="*/ 288 w 288"/>
                <a:gd name="T13" fmla="*/ 198 h 204"/>
                <a:gd name="T14" fmla="*/ 282 w 288"/>
                <a:gd name="T15" fmla="*/ 204 h 204"/>
                <a:gd name="T16" fmla="*/ 12 w 288"/>
                <a:gd name="T17" fmla="*/ 192 h 204"/>
                <a:gd name="T18" fmla="*/ 276 w 288"/>
                <a:gd name="T19" fmla="*/ 192 h 204"/>
                <a:gd name="T20" fmla="*/ 276 w 288"/>
                <a:gd name="T21" fmla="*/ 144 h 204"/>
                <a:gd name="T22" fmla="*/ 144 w 288"/>
                <a:gd name="T23" fmla="*/ 12 h 204"/>
                <a:gd name="T24" fmla="*/ 12 w 288"/>
                <a:gd name="T25" fmla="*/ 144 h 204"/>
                <a:gd name="T26" fmla="*/ 12 w 288"/>
                <a:gd name="T27" fmla="*/ 19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8" h="204">
                  <a:moveTo>
                    <a:pt x="282" y="204"/>
                  </a:moveTo>
                  <a:cubicBezTo>
                    <a:pt x="6" y="204"/>
                    <a:pt x="6" y="204"/>
                    <a:pt x="6" y="204"/>
                  </a:cubicBezTo>
                  <a:cubicBezTo>
                    <a:pt x="3" y="204"/>
                    <a:pt x="0" y="201"/>
                    <a:pt x="0" y="198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64"/>
                    <a:pt x="65" y="0"/>
                    <a:pt x="144" y="0"/>
                  </a:cubicBezTo>
                  <a:cubicBezTo>
                    <a:pt x="224" y="0"/>
                    <a:pt x="288" y="64"/>
                    <a:pt x="288" y="144"/>
                  </a:cubicBezTo>
                  <a:cubicBezTo>
                    <a:pt x="288" y="198"/>
                    <a:pt x="288" y="198"/>
                    <a:pt x="288" y="198"/>
                  </a:cubicBezTo>
                  <a:cubicBezTo>
                    <a:pt x="288" y="201"/>
                    <a:pt x="286" y="204"/>
                    <a:pt x="282" y="204"/>
                  </a:cubicBezTo>
                  <a:close/>
                  <a:moveTo>
                    <a:pt x="12" y="192"/>
                  </a:moveTo>
                  <a:cubicBezTo>
                    <a:pt x="276" y="192"/>
                    <a:pt x="276" y="192"/>
                    <a:pt x="276" y="192"/>
                  </a:cubicBezTo>
                  <a:cubicBezTo>
                    <a:pt x="276" y="144"/>
                    <a:pt x="276" y="144"/>
                    <a:pt x="276" y="144"/>
                  </a:cubicBezTo>
                  <a:cubicBezTo>
                    <a:pt x="276" y="71"/>
                    <a:pt x="217" y="12"/>
                    <a:pt x="144" y="12"/>
                  </a:cubicBezTo>
                  <a:cubicBezTo>
                    <a:pt x="71" y="12"/>
                    <a:pt x="12" y="71"/>
                    <a:pt x="12" y="144"/>
                  </a:cubicBezTo>
                  <a:lnTo>
                    <a:pt x="12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grpSp>
        <p:nvGrpSpPr>
          <p:cNvPr id="51" name="Group 127">
            <a:extLst>
              <a:ext uri="{FF2B5EF4-FFF2-40B4-BE49-F238E27FC236}">
                <a16:creationId xmlns:a16="http://schemas.microsoft.com/office/drawing/2014/main" id="{2BB21801-120B-8825-85F7-37EA92846C3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184892" y="3457512"/>
            <a:ext cx="467810" cy="457200"/>
            <a:chOff x="4656" y="1821"/>
            <a:chExt cx="441" cy="431"/>
          </a:xfr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2" name="Freeform 128">
              <a:extLst>
                <a:ext uri="{FF2B5EF4-FFF2-40B4-BE49-F238E27FC236}">
                  <a16:creationId xmlns:a16="http://schemas.microsoft.com/office/drawing/2014/main" id="{36606808-AC85-5A0F-342D-08EE1FBA0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2" y="2037"/>
              <a:ext cx="415" cy="215"/>
            </a:xfrm>
            <a:custGeom>
              <a:avLst/>
              <a:gdLst>
                <a:gd name="T0" fmla="*/ 7 w 271"/>
                <a:gd name="T1" fmla="*/ 144 h 144"/>
                <a:gd name="T2" fmla="*/ 2 w 271"/>
                <a:gd name="T3" fmla="*/ 142 h 144"/>
                <a:gd name="T4" fmla="*/ 3 w 271"/>
                <a:gd name="T5" fmla="*/ 134 h 144"/>
                <a:gd name="T6" fmla="*/ 111 w 271"/>
                <a:gd name="T7" fmla="*/ 38 h 144"/>
                <a:gd name="T8" fmla="*/ 119 w 271"/>
                <a:gd name="T9" fmla="*/ 38 h 144"/>
                <a:gd name="T10" fmla="*/ 175 w 271"/>
                <a:gd name="T11" fmla="*/ 83 h 144"/>
                <a:gd name="T12" fmla="*/ 261 w 271"/>
                <a:gd name="T13" fmla="*/ 2 h 144"/>
                <a:gd name="T14" fmla="*/ 269 w 271"/>
                <a:gd name="T15" fmla="*/ 3 h 144"/>
                <a:gd name="T16" fmla="*/ 269 w 271"/>
                <a:gd name="T17" fmla="*/ 11 h 144"/>
                <a:gd name="T18" fmla="*/ 179 w 271"/>
                <a:gd name="T19" fmla="*/ 95 h 144"/>
                <a:gd name="T20" fmla="*/ 171 w 271"/>
                <a:gd name="T21" fmla="*/ 95 h 144"/>
                <a:gd name="T22" fmla="*/ 115 w 271"/>
                <a:gd name="T23" fmla="*/ 50 h 144"/>
                <a:gd name="T24" fmla="*/ 11 w 271"/>
                <a:gd name="T25" fmla="*/ 143 h 144"/>
                <a:gd name="T26" fmla="*/ 7 w 271"/>
                <a:gd name="T27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1" h="144">
                  <a:moveTo>
                    <a:pt x="7" y="144"/>
                  </a:moveTo>
                  <a:cubicBezTo>
                    <a:pt x="5" y="144"/>
                    <a:pt x="4" y="144"/>
                    <a:pt x="2" y="142"/>
                  </a:cubicBezTo>
                  <a:cubicBezTo>
                    <a:pt x="0" y="140"/>
                    <a:pt x="0" y="136"/>
                    <a:pt x="3" y="134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13" y="36"/>
                    <a:pt x="116" y="36"/>
                    <a:pt x="119" y="38"/>
                  </a:cubicBezTo>
                  <a:cubicBezTo>
                    <a:pt x="175" y="83"/>
                    <a:pt x="175" y="83"/>
                    <a:pt x="175" y="83"/>
                  </a:cubicBezTo>
                  <a:cubicBezTo>
                    <a:pt x="261" y="2"/>
                    <a:pt x="261" y="2"/>
                    <a:pt x="261" y="2"/>
                  </a:cubicBezTo>
                  <a:cubicBezTo>
                    <a:pt x="263" y="0"/>
                    <a:pt x="267" y="0"/>
                    <a:pt x="269" y="3"/>
                  </a:cubicBezTo>
                  <a:cubicBezTo>
                    <a:pt x="271" y="5"/>
                    <a:pt x="271" y="9"/>
                    <a:pt x="269" y="11"/>
                  </a:cubicBezTo>
                  <a:cubicBezTo>
                    <a:pt x="179" y="95"/>
                    <a:pt x="179" y="95"/>
                    <a:pt x="179" y="95"/>
                  </a:cubicBezTo>
                  <a:cubicBezTo>
                    <a:pt x="177" y="97"/>
                    <a:pt x="173" y="97"/>
                    <a:pt x="171" y="95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10" y="144"/>
                    <a:pt x="8" y="144"/>
                    <a:pt x="7" y="1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53" name="Freeform 129">
              <a:extLst>
                <a:ext uri="{FF2B5EF4-FFF2-40B4-BE49-F238E27FC236}">
                  <a16:creationId xmlns:a16="http://schemas.microsoft.com/office/drawing/2014/main" id="{2E620F0E-A844-EADF-D1C3-158BF6515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7" y="2038"/>
              <a:ext cx="90" cy="90"/>
            </a:xfrm>
            <a:custGeom>
              <a:avLst/>
              <a:gdLst>
                <a:gd name="T0" fmla="*/ 53 w 59"/>
                <a:gd name="T1" fmla="*/ 60 h 60"/>
                <a:gd name="T2" fmla="*/ 47 w 59"/>
                <a:gd name="T3" fmla="*/ 54 h 60"/>
                <a:gd name="T4" fmla="*/ 47 w 59"/>
                <a:gd name="T5" fmla="*/ 12 h 60"/>
                <a:gd name="T6" fmla="*/ 6 w 59"/>
                <a:gd name="T7" fmla="*/ 12 h 60"/>
                <a:gd name="T8" fmla="*/ 0 w 59"/>
                <a:gd name="T9" fmla="*/ 6 h 60"/>
                <a:gd name="T10" fmla="*/ 6 w 59"/>
                <a:gd name="T11" fmla="*/ 0 h 60"/>
                <a:gd name="T12" fmla="*/ 53 w 59"/>
                <a:gd name="T13" fmla="*/ 0 h 60"/>
                <a:gd name="T14" fmla="*/ 59 w 59"/>
                <a:gd name="T15" fmla="*/ 6 h 60"/>
                <a:gd name="T16" fmla="*/ 59 w 59"/>
                <a:gd name="T17" fmla="*/ 54 h 60"/>
                <a:gd name="T18" fmla="*/ 53 w 59"/>
                <a:gd name="T1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3" y="60"/>
                  </a:moveTo>
                  <a:cubicBezTo>
                    <a:pt x="50" y="60"/>
                    <a:pt x="47" y="57"/>
                    <a:pt x="47" y="54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6" y="0"/>
                    <a:pt x="59" y="2"/>
                    <a:pt x="59" y="6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9" y="57"/>
                    <a:pt x="56" y="60"/>
                    <a:pt x="53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54" name="Freeform 130">
              <a:extLst>
                <a:ext uri="{FF2B5EF4-FFF2-40B4-BE49-F238E27FC236}">
                  <a16:creationId xmlns:a16="http://schemas.microsoft.com/office/drawing/2014/main" id="{1847B1F8-A022-0C03-3640-D99577A5E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6" y="1821"/>
              <a:ext cx="331" cy="307"/>
            </a:xfrm>
            <a:custGeom>
              <a:avLst/>
              <a:gdLst>
                <a:gd name="T0" fmla="*/ 60 w 216"/>
                <a:gd name="T1" fmla="*/ 205 h 205"/>
                <a:gd name="T2" fmla="*/ 57 w 216"/>
                <a:gd name="T3" fmla="*/ 204 h 205"/>
                <a:gd name="T4" fmla="*/ 0 w 216"/>
                <a:gd name="T5" fmla="*/ 108 h 205"/>
                <a:gd name="T6" fmla="*/ 108 w 216"/>
                <a:gd name="T7" fmla="*/ 0 h 205"/>
                <a:gd name="T8" fmla="*/ 216 w 216"/>
                <a:gd name="T9" fmla="*/ 108 h 205"/>
                <a:gd name="T10" fmla="*/ 196 w 216"/>
                <a:gd name="T11" fmla="*/ 171 h 205"/>
                <a:gd name="T12" fmla="*/ 188 w 216"/>
                <a:gd name="T13" fmla="*/ 172 h 205"/>
                <a:gd name="T14" fmla="*/ 186 w 216"/>
                <a:gd name="T15" fmla="*/ 164 h 205"/>
                <a:gd name="T16" fmla="*/ 204 w 216"/>
                <a:gd name="T17" fmla="*/ 108 h 205"/>
                <a:gd name="T18" fmla="*/ 108 w 216"/>
                <a:gd name="T19" fmla="*/ 12 h 205"/>
                <a:gd name="T20" fmla="*/ 12 w 216"/>
                <a:gd name="T21" fmla="*/ 108 h 205"/>
                <a:gd name="T22" fmla="*/ 63 w 216"/>
                <a:gd name="T23" fmla="*/ 193 h 205"/>
                <a:gd name="T24" fmla="*/ 65 w 216"/>
                <a:gd name="T25" fmla="*/ 201 h 205"/>
                <a:gd name="T26" fmla="*/ 60 w 216"/>
                <a:gd name="T27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6" h="205">
                  <a:moveTo>
                    <a:pt x="60" y="205"/>
                  </a:moveTo>
                  <a:cubicBezTo>
                    <a:pt x="59" y="205"/>
                    <a:pt x="58" y="204"/>
                    <a:pt x="57" y="204"/>
                  </a:cubicBezTo>
                  <a:cubicBezTo>
                    <a:pt x="22" y="185"/>
                    <a:pt x="0" y="148"/>
                    <a:pt x="0" y="108"/>
                  </a:cubicBezTo>
                  <a:cubicBezTo>
                    <a:pt x="0" y="49"/>
                    <a:pt x="48" y="0"/>
                    <a:pt x="108" y="0"/>
                  </a:cubicBezTo>
                  <a:cubicBezTo>
                    <a:pt x="167" y="0"/>
                    <a:pt x="216" y="49"/>
                    <a:pt x="216" y="108"/>
                  </a:cubicBezTo>
                  <a:cubicBezTo>
                    <a:pt x="216" y="131"/>
                    <a:pt x="209" y="153"/>
                    <a:pt x="196" y="171"/>
                  </a:cubicBezTo>
                  <a:cubicBezTo>
                    <a:pt x="194" y="173"/>
                    <a:pt x="190" y="174"/>
                    <a:pt x="188" y="172"/>
                  </a:cubicBezTo>
                  <a:cubicBezTo>
                    <a:pt x="185" y="170"/>
                    <a:pt x="184" y="167"/>
                    <a:pt x="186" y="164"/>
                  </a:cubicBezTo>
                  <a:cubicBezTo>
                    <a:pt x="198" y="148"/>
                    <a:pt x="204" y="128"/>
                    <a:pt x="204" y="108"/>
                  </a:cubicBezTo>
                  <a:cubicBezTo>
                    <a:pt x="204" y="56"/>
                    <a:pt x="161" y="12"/>
                    <a:pt x="108" y="12"/>
                  </a:cubicBezTo>
                  <a:cubicBezTo>
                    <a:pt x="55" y="12"/>
                    <a:pt x="12" y="56"/>
                    <a:pt x="12" y="108"/>
                  </a:cubicBezTo>
                  <a:cubicBezTo>
                    <a:pt x="12" y="144"/>
                    <a:pt x="31" y="177"/>
                    <a:pt x="63" y="193"/>
                  </a:cubicBezTo>
                  <a:cubicBezTo>
                    <a:pt x="66" y="195"/>
                    <a:pt x="67" y="198"/>
                    <a:pt x="65" y="201"/>
                  </a:cubicBezTo>
                  <a:cubicBezTo>
                    <a:pt x="64" y="203"/>
                    <a:pt x="62" y="205"/>
                    <a:pt x="60" y="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55" name="Freeform 131">
              <a:extLst>
                <a:ext uri="{FF2B5EF4-FFF2-40B4-BE49-F238E27FC236}">
                  <a16:creationId xmlns:a16="http://schemas.microsoft.com/office/drawing/2014/main" id="{1CFAB623-6EBF-6FEB-ACD3-216DF72D1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2" y="2035"/>
              <a:ext cx="19" cy="39"/>
            </a:xfrm>
            <a:custGeom>
              <a:avLst/>
              <a:gdLst>
                <a:gd name="T0" fmla="*/ 6 w 12"/>
                <a:gd name="T1" fmla="*/ 26 h 26"/>
                <a:gd name="T2" fmla="*/ 0 w 12"/>
                <a:gd name="T3" fmla="*/ 20 h 26"/>
                <a:gd name="T4" fmla="*/ 0 w 12"/>
                <a:gd name="T5" fmla="*/ 6 h 26"/>
                <a:gd name="T6" fmla="*/ 6 w 12"/>
                <a:gd name="T7" fmla="*/ 0 h 26"/>
                <a:gd name="T8" fmla="*/ 12 w 12"/>
                <a:gd name="T9" fmla="*/ 6 h 26"/>
                <a:gd name="T10" fmla="*/ 12 w 12"/>
                <a:gd name="T11" fmla="*/ 20 h 26"/>
                <a:gd name="T12" fmla="*/ 6 w 12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26">
                  <a:moveTo>
                    <a:pt x="6" y="26"/>
                  </a:moveTo>
                  <a:cubicBezTo>
                    <a:pt x="3" y="26"/>
                    <a:pt x="0" y="23"/>
                    <a:pt x="0" y="2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3"/>
                    <a:pt x="9" y="26"/>
                    <a:pt x="6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56" name="Freeform 132">
              <a:extLst>
                <a:ext uri="{FF2B5EF4-FFF2-40B4-BE49-F238E27FC236}">
                  <a16:creationId xmlns:a16="http://schemas.microsoft.com/office/drawing/2014/main" id="{FD5FDAF0-29E7-8005-C260-4500E3A37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2" y="1893"/>
              <a:ext cx="19" cy="39"/>
            </a:xfrm>
            <a:custGeom>
              <a:avLst/>
              <a:gdLst>
                <a:gd name="T0" fmla="*/ 6 w 12"/>
                <a:gd name="T1" fmla="*/ 26 h 26"/>
                <a:gd name="T2" fmla="*/ 0 w 12"/>
                <a:gd name="T3" fmla="*/ 20 h 26"/>
                <a:gd name="T4" fmla="*/ 0 w 12"/>
                <a:gd name="T5" fmla="*/ 6 h 26"/>
                <a:gd name="T6" fmla="*/ 6 w 12"/>
                <a:gd name="T7" fmla="*/ 0 h 26"/>
                <a:gd name="T8" fmla="*/ 12 w 12"/>
                <a:gd name="T9" fmla="*/ 6 h 26"/>
                <a:gd name="T10" fmla="*/ 12 w 12"/>
                <a:gd name="T11" fmla="*/ 20 h 26"/>
                <a:gd name="T12" fmla="*/ 6 w 12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26">
                  <a:moveTo>
                    <a:pt x="6" y="26"/>
                  </a:moveTo>
                  <a:cubicBezTo>
                    <a:pt x="3" y="26"/>
                    <a:pt x="0" y="23"/>
                    <a:pt x="0" y="2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3"/>
                    <a:pt x="9" y="26"/>
                    <a:pt x="6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57" name="Freeform 133">
              <a:extLst>
                <a:ext uri="{FF2B5EF4-FFF2-40B4-BE49-F238E27FC236}">
                  <a16:creationId xmlns:a16="http://schemas.microsoft.com/office/drawing/2014/main" id="{03A25F8A-5E26-4543-06DA-748530BD13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0" y="1914"/>
              <a:ext cx="81" cy="139"/>
            </a:xfrm>
            <a:custGeom>
              <a:avLst/>
              <a:gdLst>
                <a:gd name="T0" fmla="*/ 27 w 53"/>
                <a:gd name="T1" fmla="*/ 93 h 93"/>
                <a:gd name="T2" fmla="*/ 0 w 53"/>
                <a:gd name="T3" fmla="*/ 67 h 93"/>
                <a:gd name="T4" fmla="*/ 6 w 53"/>
                <a:gd name="T5" fmla="*/ 61 h 93"/>
                <a:gd name="T6" fmla="*/ 12 w 53"/>
                <a:gd name="T7" fmla="*/ 67 h 93"/>
                <a:gd name="T8" fmla="*/ 27 w 53"/>
                <a:gd name="T9" fmla="*/ 81 h 93"/>
                <a:gd name="T10" fmla="*/ 41 w 53"/>
                <a:gd name="T11" fmla="*/ 67 h 93"/>
                <a:gd name="T12" fmla="*/ 27 w 53"/>
                <a:gd name="T13" fmla="*/ 52 h 93"/>
                <a:gd name="T14" fmla="*/ 0 w 53"/>
                <a:gd name="T15" fmla="*/ 26 h 93"/>
                <a:gd name="T16" fmla="*/ 27 w 53"/>
                <a:gd name="T17" fmla="*/ 0 h 93"/>
                <a:gd name="T18" fmla="*/ 53 w 53"/>
                <a:gd name="T19" fmla="*/ 26 h 93"/>
                <a:gd name="T20" fmla="*/ 47 w 53"/>
                <a:gd name="T21" fmla="*/ 32 h 93"/>
                <a:gd name="T22" fmla="*/ 41 w 53"/>
                <a:gd name="T23" fmla="*/ 26 h 93"/>
                <a:gd name="T24" fmla="*/ 27 w 53"/>
                <a:gd name="T25" fmla="*/ 12 h 93"/>
                <a:gd name="T26" fmla="*/ 12 w 53"/>
                <a:gd name="T27" fmla="*/ 26 h 93"/>
                <a:gd name="T28" fmla="*/ 27 w 53"/>
                <a:gd name="T29" fmla="*/ 40 h 93"/>
                <a:gd name="T30" fmla="*/ 53 w 53"/>
                <a:gd name="T31" fmla="*/ 67 h 93"/>
                <a:gd name="T32" fmla="*/ 27 w 53"/>
                <a:gd name="T3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" h="93">
                  <a:moveTo>
                    <a:pt x="27" y="93"/>
                  </a:moveTo>
                  <a:cubicBezTo>
                    <a:pt x="12" y="93"/>
                    <a:pt x="0" y="81"/>
                    <a:pt x="0" y="67"/>
                  </a:cubicBezTo>
                  <a:cubicBezTo>
                    <a:pt x="0" y="64"/>
                    <a:pt x="3" y="61"/>
                    <a:pt x="6" y="61"/>
                  </a:cubicBezTo>
                  <a:cubicBezTo>
                    <a:pt x="10" y="61"/>
                    <a:pt x="12" y="64"/>
                    <a:pt x="12" y="67"/>
                  </a:cubicBezTo>
                  <a:cubicBezTo>
                    <a:pt x="12" y="75"/>
                    <a:pt x="19" y="81"/>
                    <a:pt x="27" y="81"/>
                  </a:cubicBezTo>
                  <a:cubicBezTo>
                    <a:pt x="35" y="81"/>
                    <a:pt x="41" y="75"/>
                    <a:pt x="41" y="67"/>
                  </a:cubicBezTo>
                  <a:cubicBezTo>
                    <a:pt x="41" y="59"/>
                    <a:pt x="35" y="52"/>
                    <a:pt x="27" y="52"/>
                  </a:cubicBezTo>
                  <a:cubicBezTo>
                    <a:pt x="12" y="52"/>
                    <a:pt x="0" y="41"/>
                    <a:pt x="0" y="26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1" y="0"/>
                    <a:pt x="53" y="12"/>
                    <a:pt x="53" y="26"/>
                  </a:cubicBezTo>
                  <a:cubicBezTo>
                    <a:pt x="53" y="29"/>
                    <a:pt x="51" y="32"/>
                    <a:pt x="47" y="32"/>
                  </a:cubicBezTo>
                  <a:cubicBezTo>
                    <a:pt x="44" y="32"/>
                    <a:pt x="41" y="29"/>
                    <a:pt x="41" y="26"/>
                  </a:cubicBezTo>
                  <a:cubicBezTo>
                    <a:pt x="41" y="18"/>
                    <a:pt x="35" y="12"/>
                    <a:pt x="27" y="12"/>
                  </a:cubicBezTo>
                  <a:cubicBezTo>
                    <a:pt x="19" y="12"/>
                    <a:pt x="12" y="18"/>
                    <a:pt x="12" y="26"/>
                  </a:cubicBezTo>
                  <a:cubicBezTo>
                    <a:pt x="12" y="34"/>
                    <a:pt x="19" y="40"/>
                    <a:pt x="27" y="40"/>
                  </a:cubicBezTo>
                  <a:cubicBezTo>
                    <a:pt x="41" y="40"/>
                    <a:pt x="53" y="52"/>
                    <a:pt x="53" y="67"/>
                  </a:cubicBezTo>
                  <a:cubicBezTo>
                    <a:pt x="53" y="81"/>
                    <a:pt x="41" y="93"/>
                    <a:pt x="27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grpSp>
        <p:nvGrpSpPr>
          <p:cNvPr id="58" name="Group 66">
            <a:extLst>
              <a:ext uri="{FF2B5EF4-FFF2-40B4-BE49-F238E27FC236}">
                <a16:creationId xmlns:a16="http://schemas.microsoft.com/office/drawing/2014/main" id="{98252CB6-F368-6693-7224-A296A5F6021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26510" y="3463829"/>
            <a:ext cx="458266" cy="457200"/>
            <a:chOff x="5504" y="436"/>
            <a:chExt cx="430" cy="429"/>
          </a:xfr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9" name="Freeform 67">
              <a:extLst>
                <a:ext uri="{FF2B5EF4-FFF2-40B4-BE49-F238E27FC236}">
                  <a16:creationId xmlns:a16="http://schemas.microsoft.com/office/drawing/2014/main" id="{9314DD24-5DBC-3FBA-3F9C-58FFF6B3EA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4" y="436"/>
              <a:ext cx="430" cy="429"/>
            </a:xfrm>
            <a:custGeom>
              <a:avLst/>
              <a:gdLst>
                <a:gd name="T0" fmla="*/ 260 w 290"/>
                <a:gd name="T1" fmla="*/ 0 h 290"/>
                <a:gd name="T2" fmla="*/ 31 w 290"/>
                <a:gd name="T3" fmla="*/ 0 h 290"/>
                <a:gd name="T4" fmla="*/ 0 w 290"/>
                <a:gd name="T5" fmla="*/ 30 h 290"/>
                <a:gd name="T6" fmla="*/ 0 w 290"/>
                <a:gd name="T7" fmla="*/ 260 h 290"/>
                <a:gd name="T8" fmla="*/ 31 w 290"/>
                <a:gd name="T9" fmla="*/ 290 h 290"/>
                <a:gd name="T10" fmla="*/ 260 w 290"/>
                <a:gd name="T11" fmla="*/ 290 h 290"/>
                <a:gd name="T12" fmla="*/ 290 w 290"/>
                <a:gd name="T13" fmla="*/ 260 h 290"/>
                <a:gd name="T14" fmla="*/ 290 w 290"/>
                <a:gd name="T15" fmla="*/ 30 h 290"/>
                <a:gd name="T16" fmla="*/ 260 w 290"/>
                <a:gd name="T17" fmla="*/ 0 h 290"/>
                <a:gd name="T18" fmla="*/ 278 w 290"/>
                <a:gd name="T19" fmla="*/ 260 h 290"/>
                <a:gd name="T20" fmla="*/ 260 w 290"/>
                <a:gd name="T21" fmla="*/ 278 h 290"/>
                <a:gd name="T22" fmla="*/ 31 w 290"/>
                <a:gd name="T23" fmla="*/ 278 h 290"/>
                <a:gd name="T24" fmla="*/ 13 w 290"/>
                <a:gd name="T25" fmla="*/ 260 h 290"/>
                <a:gd name="T26" fmla="*/ 13 w 290"/>
                <a:gd name="T27" fmla="*/ 30 h 290"/>
                <a:gd name="T28" fmla="*/ 31 w 290"/>
                <a:gd name="T29" fmla="*/ 12 h 290"/>
                <a:gd name="T30" fmla="*/ 260 w 290"/>
                <a:gd name="T31" fmla="*/ 12 h 290"/>
                <a:gd name="T32" fmla="*/ 278 w 290"/>
                <a:gd name="T33" fmla="*/ 30 h 290"/>
                <a:gd name="T34" fmla="*/ 278 w 290"/>
                <a:gd name="T35" fmla="*/ 26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0" h="290">
                  <a:moveTo>
                    <a:pt x="2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4"/>
                    <a:pt x="0" y="3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76"/>
                    <a:pt x="14" y="290"/>
                    <a:pt x="31" y="290"/>
                  </a:cubicBezTo>
                  <a:cubicBezTo>
                    <a:pt x="260" y="290"/>
                    <a:pt x="260" y="290"/>
                    <a:pt x="260" y="290"/>
                  </a:cubicBezTo>
                  <a:cubicBezTo>
                    <a:pt x="276" y="290"/>
                    <a:pt x="290" y="276"/>
                    <a:pt x="290" y="260"/>
                  </a:cubicBezTo>
                  <a:cubicBezTo>
                    <a:pt x="290" y="30"/>
                    <a:pt x="290" y="30"/>
                    <a:pt x="290" y="30"/>
                  </a:cubicBezTo>
                  <a:cubicBezTo>
                    <a:pt x="290" y="14"/>
                    <a:pt x="276" y="0"/>
                    <a:pt x="260" y="0"/>
                  </a:cubicBezTo>
                  <a:close/>
                  <a:moveTo>
                    <a:pt x="278" y="260"/>
                  </a:moveTo>
                  <a:cubicBezTo>
                    <a:pt x="278" y="270"/>
                    <a:pt x="270" y="278"/>
                    <a:pt x="260" y="278"/>
                  </a:cubicBezTo>
                  <a:cubicBezTo>
                    <a:pt x="31" y="278"/>
                    <a:pt x="31" y="278"/>
                    <a:pt x="31" y="278"/>
                  </a:cubicBezTo>
                  <a:cubicBezTo>
                    <a:pt x="21" y="278"/>
                    <a:pt x="13" y="270"/>
                    <a:pt x="13" y="26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20"/>
                    <a:pt x="21" y="12"/>
                    <a:pt x="3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70" y="12"/>
                    <a:pt x="278" y="20"/>
                    <a:pt x="278" y="30"/>
                  </a:cubicBezTo>
                  <a:lnTo>
                    <a:pt x="278" y="2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0" name="Freeform 68">
              <a:extLst>
                <a:ext uri="{FF2B5EF4-FFF2-40B4-BE49-F238E27FC236}">
                  <a16:creationId xmlns:a16="http://schemas.microsoft.com/office/drawing/2014/main" id="{53F513D9-B622-1604-B24C-C997FF946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0" y="471"/>
              <a:ext cx="108" cy="108"/>
            </a:xfrm>
            <a:custGeom>
              <a:avLst/>
              <a:gdLst>
                <a:gd name="T0" fmla="*/ 57 w 73"/>
                <a:gd name="T1" fmla="*/ 0 h 73"/>
                <a:gd name="T2" fmla="*/ 17 w 73"/>
                <a:gd name="T3" fmla="*/ 0 h 73"/>
                <a:gd name="T4" fmla="*/ 0 w 73"/>
                <a:gd name="T5" fmla="*/ 16 h 73"/>
                <a:gd name="T6" fmla="*/ 0 w 73"/>
                <a:gd name="T7" fmla="*/ 57 h 73"/>
                <a:gd name="T8" fmla="*/ 17 w 73"/>
                <a:gd name="T9" fmla="*/ 73 h 73"/>
                <a:gd name="T10" fmla="*/ 57 w 73"/>
                <a:gd name="T11" fmla="*/ 73 h 73"/>
                <a:gd name="T12" fmla="*/ 73 w 73"/>
                <a:gd name="T13" fmla="*/ 57 h 73"/>
                <a:gd name="T14" fmla="*/ 73 w 73"/>
                <a:gd name="T15" fmla="*/ 16 h 73"/>
                <a:gd name="T16" fmla="*/ 57 w 73"/>
                <a:gd name="T1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73">
                  <a:moveTo>
                    <a:pt x="5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6"/>
                    <a:pt x="8" y="73"/>
                    <a:pt x="17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66" y="73"/>
                    <a:pt x="73" y="66"/>
                    <a:pt x="73" y="57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8"/>
                    <a:pt x="66" y="0"/>
                    <a:pt x="5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1" name="Freeform 69">
              <a:extLst>
                <a:ext uri="{FF2B5EF4-FFF2-40B4-BE49-F238E27FC236}">
                  <a16:creationId xmlns:a16="http://schemas.microsoft.com/office/drawing/2014/main" id="{986C89D5-CB7B-04B1-7D3D-F89C164192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0" y="597"/>
              <a:ext cx="108" cy="107"/>
            </a:xfrm>
            <a:custGeom>
              <a:avLst/>
              <a:gdLst>
                <a:gd name="T0" fmla="*/ 57 w 73"/>
                <a:gd name="T1" fmla="*/ 0 h 72"/>
                <a:gd name="T2" fmla="*/ 17 w 73"/>
                <a:gd name="T3" fmla="*/ 0 h 72"/>
                <a:gd name="T4" fmla="*/ 0 w 73"/>
                <a:gd name="T5" fmla="*/ 16 h 72"/>
                <a:gd name="T6" fmla="*/ 0 w 73"/>
                <a:gd name="T7" fmla="*/ 56 h 72"/>
                <a:gd name="T8" fmla="*/ 17 w 73"/>
                <a:gd name="T9" fmla="*/ 72 h 72"/>
                <a:gd name="T10" fmla="*/ 57 w 73"/>
                <a:gd name="T11" fmla="*/ 72 h 72"/>
                <a:gd name="T12" fmla="*/ 73 w 73"/>
                <a:gd name="T13" fmla="*/ 56 h 72"/>
                <a:gd name="T14" fmla="*/ 73 w 73"/>
                <a:gd name="T15" fmla="*/ 16 h 72"/>
                <a:gd name="T16" fmla="*/ 57 w 73"/>
                <a:gd name="T17" fmla="*/ 0 h 72"/>
                <a:gd name="T18" fmla="*/ 61 w 73"/>
                <a:gd name="T19" fmla="*/ 56 h 72"/>
                <a:gd name="T20" fmla="*/ 57 w 73"/>
                <a:gd name="T21" fmla="*/ 60 h 72"/>
                <a:gd name="T22" fmla="*/ 17 w 73"/>
                <a:gd name="T23" fmla="*/ 60 h 72"/>
                <a:gd name="T24" fmla="*/ 13 w 73"/>
                <a:gd name="T25" fmla="*/ 56 h 72"/>
                <a:gd name="T26" fmla="*/ 13 w 73"/>
                <a:gd name="T27" fmla="*/ 16 h 72"/>
                <a:gd name="T28" fmla="*/ 17 w 73"/>
                <a:gd name="T29" fmla="*/ 12 h 72"/>
                <a:gd name="T30" fmla="*/ 57 w 73"/>
                <a:gd name="T31" fmla="*/ 12 h 72"/>
                <a:gd name="T32" fmla="*/ 61 w 73"/>
                <a:gd name="T33" fmla="*/ 16 h 72"/>
                <a:gd name="T34" fmla="*/ 61 w 73"/>
                <a:gd name="T35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3" h="72">
                  <a:moveTo>
                    <a:pt x="5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5"/>
                    <a:pt x="8" y="72"/>
                    <a:pt x="17" y="72"/>
                  </a:cubicBezTo>
                  <a:cubicBezTo>
                    <a:pt x="57" y="72"/>
                    <a:pt x="57" y="72"/>
                    <a:pt x="57" y="72"/>
                  </a:cubicBezTo>
                  <a:cubicBezTo>
                    <a:pt x="66" y="72"/>
                    <a:pt x="73" y="65"/>
                    <a:pt x="73" y="56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7"/>
                    <a:pt x="66" y="0"/>
                    <a:pt x="57" y="0"/>
                  </a:cubicBezTo>
                  <a:close/>
                  <a:moveTo>
                    <a:pt x="61" y="56"/>
                  </a:moveTo>
                  <a:cubicBezTo>
                    <a:pt x="61" y="58"/>
                    <a:pt x="59" y="60"/>
                    <a:pt x="5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4" y="60"/>
                    <a:pt x="13" y="58"/>
                    <a:pt x="13" y="5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4"/>
                    <a:pt x="14" y="12"/>
                    <a:pt x="1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9" y="12"/>
                    <a:pt x="61" y="14"/>
                    <a:pt x="61" y="16"/>
                  </a:cubicBezTo>
                  <a:lnTo>
                    <a:pt x="61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2" name="Freeform 70">
              <a:extLst>
                <a:ext uri="{FF2B5EF4-FFF2-40B4-BE49-F238E27FC236}">
                  <a16:creationId xmlns:a16="http://schemas.microsoft.com/office/drawing/2014/main" id="{73C1533D-EDCD-F32B-AE57-E4FF18C2B3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0" y="721"/>
              <a:ext cx="108" cy="109"/>
            </a:xfrm>
            <a:custGeom>
              <a:avLst/>
              <a:gdLst>
                <a:gd name="T0" fmla="*/ 57 w 73"/>
                <a:gd name="T1" fmla="*/ 0 h 73"/>
                <a:gd name="T2" fmla="*/ 17 w 73"/>
                <a:gd name="T3" fmla="*/ 0 h 73"/>
                <a:gd name="T4" fmla="*/ 0 w 73"/>
                <a:gd name="T5" fmla="*/ 16 h 73"/>
                <a:gd name="T6" fmla="*/ 0 w 73"/>
                <a:gd name="T7" fmla="*/ 57 h 73"/>
                <a:gd name="T8" fmla="*/ 17 w 73"/>
                <a:gd name="T9" fmla="*/ 73 h 73"/>
                <a:gd name="T10" fmla="*/ 57 w 73"/>
                <a:gd name="T11" fmla="*/ 73 h 73"/>
                <a:gd name="T12" fmla="*/ 73 w 73"/>
                <a:gd name="T13" fmla="*/ 57 h 73"/>
                <a:gd name="T14" fmla="*/ 73 w 73"/>
                <a:gd name="T15" fmla="*/ 16 h 73"/>
                <a:gd name="T16" fmla="*/ 57 w 73"/>
                <a:gd name="T17" fmla="*/ 0 h 73"/>
                <a:gd name="T18" fmla="*/ 61 w 73"/>
                <a:gd name="T19" fmla="*/ 57 h 73"/>
                <a:gd name="T20" fmla="*/ 57 w 73"/>
                <a:gd name="T21" fmla="*/ 61 h 73"/>
                <a:gd name="T22" fmla="*/ 17 w 73"/>
                <a:gd name="T23" fmla="*/ 61 h 73"/>
                <a:gd name="T24" fmla="*/ 13 w 73"/>
                <a:gd name="T25" fmla="*/ 57 h 73"/>
                <a:gd name="T26" fmla="*/ 13 w 73"/>
                <a:gd name="T27" fmla="*/ 16 h 73"/>
                <a:gd name="T28" fmla="*/ 17 w 73"/>
                <a:gd name="T29" fmla="*/ 12 h 73"/>
                <a:gd name="T30" fmla="*/ 57 w 73"/>
                <a:gd name="T31" fmla="*/ 12 h 73"/>
                <a:gd name="T32" fmla="*/ 61 w 73"/>
                <a:gd name="T33" fmla="*/ 16 h 73"/>
                <a:gd name="T34" fmla="*/ 61 w 73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3" h="73">
                  <a:moveTo>
                    <a:pt x="5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5"/>
                    <a:pt x="8" y="73"/>
                    <a:pt x="17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66" y="73"/>
                    <a:pt x="73" y="65"/>
                    <a:pt x="73" y="57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8"/>
                    <a:pt x="66" y="0"/>
                    <a:pt x="57" y="0"/>
                  </a:cubicBezTo>
                  <a:close/>
                  <a:moveTo>
                    <a:pt x="61" y="57"/>
                  </a:moveTo>
                  <a:cubicBezTo>
                    <a:pt x="61" y="59"/>
                    <a:pt x="59" y="61"/>
                    <a:pt x="57" y="61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4" y="61"/>
                    <a:pt x="13" y="59"/>
                    <a:pt x="13" y="57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4"/>
                    <a:pt x="14" y="12"/>
                    <a:pt x="1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9" y="12"/>
                    <a:pt x="61" y="14"/>
                    <a:pt x="61" y="16"/>
                  </a:cubicBezTo>
                  <a:lnTo>
                    <a:pt x="61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3" name="Freeform 71">
              <a:extLst>
                <a:ext uri="{FF2B5EF4-FFF2-40B4-BE49-F238E27FC236}">
                  <a16:creationId xmlns:a16="http://schemas.microsoft.com/office/drawing/2014/main" id="{9ABF6CFA-27DA-E66A-60B2-5EE7626CFA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6" y="471"/>
              <a:ext cx="106" cy="108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6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6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9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4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4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9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4" name="Freeform 72">
              <a:extLst>
                <a:ext uri="{FF2B5EF4-FFF2-40B4-BE49-F238E27FC236}">
                  <a16:creationId xmlns:a16="http://schemas.microsoft.com/office/drawing/2014/main" id="{D3AABA10-841E-5CAE-A07B-9CC5FD939D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6" y="597"/>
              <a:ext cx="106" cy="107"/>
            </a:xfrm>
            <a:custGeom>
              <a:avLst/>
              <a:gdLst>
                <a:gd name="T0" fmla="*/ 56 w 72"/>
                <a:gd name="T1" fmla="*/ 0 h 72"/>
                <a:gd name="T2" fmla="*/ 16 w 72"/>
                <a:gd name="T3" fmla="*/ 0 h 72"/>
                <a:gd name="T4" fmla="*/ 0 w 72"/>
                <a:gd name="T5" fmla="*/ 16 h 72"/>
                <a:gd name="T6" fmla="*/ 0 w 72"/>
                <a:gd name="T7" fmla="*/ 56 h 72"/>
                <a:gd name="T8" fmla="*/ 16 w 72"/>
                <a:gd name="T9" fmla="*/ 72 h 72"/>
                <a:gd name="T10" fmla="*/ 56 w 72"/>
                <a:gd name="T11" fmla="*/ 72 h 72"/>
                <a:gd name="T12" fmla="*/ 72 w 72"/>
                <a:gd name="T13" fmla="*/ 56 h 72"/>
                <a:gd name="T14" fmla="*/ 72 w 72"/>
                <a:gd name="T15" fmla="*/ 16 h 72"/>
                <a:gd name="T16" fmla="*/ 56 w 72"/>
                <a:gd name="T17" fmla="*/ 0 h 72"/>
                <a:gd name="T18" fmla="*/ 60 w 72"/>
                <a:gd name="T19" fmla="*/ 56 h 72"/>
                <a:gd name="T20" fmla="*/ 56 w 72"/>
                <a:gd name="T21" fmla="*/ 60 h 72"/>
                <a:gd name="T22" fmla="*/ 16 w 72"/>
                <a:gd name="T23" fmla="*/ 60 h 72"/>
                <a:gd name="T24" fmla="*/ 12 w 72"/>
                <a:gd name="T25" fmla="*/ 56 h 72"/>
                <a:gd name="T26" fmla="*/ 12 w 72"/>
                <a:gd name="T27" fmla="*/ 16 h 72"/>
                <a:gd name="T28" fmla="*/ 16 w 72"/>
                <a:gd name="T29" fmla="*/ 12 h 72"/>
                <a:gd name="T30" fmla="*/ 56 w 72"/>
                <a:gd name="T31" fmla="*/ 12 h 72"/>
                <a:gd name="T32" fmla="*/ 60 w 72"/>
                <a:gd name="T33" fmla="*/ 16 h 72"/>
                <a:gd name="T34" fmla="*/ 60 w 72"/>
                <a:gd name="T35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2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5"/>
                    <a:pt x="7" y="72"/>
                    <a:pt x="16" y="72"/>
                  </a:cubicBezTo>
                  <a:cubicBezTo>
                    <a:pt x="56" y="72"/>
                    <a:pt x="56" y="72"/>
                    <a:pt x="56" y="72"/>
                  </a:cubicBezTo>
                  <a:cubicBezTo>
                    <a:pt x="65" y="72"/>
                    <a:pt x="72" y="65"/>
                    <a:pt x="72" y="5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7"/>
                    <a:pt x="65" y="0"/>
                    <a:pt x="56" y="0"/>
                  </a:cubicBezTo>
                  <a:close/>
                  <a:moveTo>
                    <a:pt x="60" y="56"/>
                  </a:moveTo>
                  <a:cubicBezTo>
                    <a:pt x="60" y="58"/>
                    <a:pt x="59" y="60"/>
                    <a:pt x="5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4" y="60"/>
                    <a:pt x="12" y="58"/>
                    <a:pt x="12" y="5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4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9" y="12"/>
                    <a:pt x="60" y="14"/>
                    <a:pt x="60" y="16"/>
                  </a:cubicBezTo>
                  <a:lnTo>
                    <a:pt x="6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5" name="Freeform 73">
              <a:extLst>
                <a:ext uri="{FF2B5EF4-FFF2-40B4-BE49-F238E27FC236}">
                  <a16:creationId xmlns:a16="http://schemas.microsoft.com/office/drawing/2014/main" id="{C127305D-431C-F8EE-3F5F-C4BC18F957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6" y="721"/>
              <a:ext cx="106" cy="109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5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5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9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4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4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9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6" name="Freeform 74">
              <a:extLst>
                <a:ext uri="{FF2B5EF4-FFF2-40B4-BE49-F238E27FC236}">
                  <a16:creationId xmlns:a16="http://schemas.microsoft.com/office/drawing/2014/main" id="{DF34374A-A7B7-1305-7EDB-C35A7DE93A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1" y="471"/>
              <a:ext cx="107" cy="108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6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6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8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3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3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8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7" name="Freeform 75">
              <a:extLst>
                <a:ext uri="{FF2B5EF4-FFF2-40B4-BE49-F238E27FC236}">
                  <a16:creationId xmlns:a16="http://schemas.microsoft.com/office/drawing/2014/main" id="{F7FF4D96-9118-665C-DEB5-03025A02A0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1" y="597"/>
              <a:ext cx="107" cy="107"/>
            </a:xfrm>
            <a:custGeom>
              <a:avLst/>
              <a:gdLst>
                <a:gd name="T0" fmla="*/ 56 w 72"/>
                <a:gd name="T1" fmla="*/ 0 h 72"/>
                <a:gd name="T2" fmla="*/ 16 w 72"/>
                <a:gd name="T3" fmla="*/ 0 h 72"/>
                <a:gd name="T4" fmla="*/ 0 w 72"/>
                <a:gd name="T5" fmla="*/ 16 h 72"/>
                <a:gd name="T6" fmla="*/ 0 w 72"/>
                <a:gd name="T7" fmla="*/ 56 h 72"/>
                <a:gd name="T8" fmla="*/ 16 w 72"/>
                <a:gd name="T9" fmla="*/ 72 h 72"/>
                <a:gd name="T10" fmla="*/ 56 w 72"/>
                <a:gd name="T11" fmla="*/ 72 h 72"/>
                <a:gd name="T12" fmla="*/ 72 w 72"/>
                <a:gd name="T13" fmla="*/ 56 h 72"/>
                <a:gd name="T14" fmla="*/ 72 w 72"/>
                <a:gd name="T15" fmla="*/ 16 h 72"/>
                <a:gd name="T16" fmla="*/ 56 w 72"/>
                <a:gd name="T17" fmla="*/ 0 h 72"/>
                <a:gd name="T18" fmla="*/ 60 w 72"/>
                <a:gd name="T19" fmla="*/ 56 h 72"/>
                <a:gd name="T20" fmla="*/ 56 w 72"/>
                <a:gd name="T21" fmla="*/ 60 h 72"/>
                <a:gd name="T22" fmla="*/ 16 w 72"/>
                <a:gd name="T23" fmla="*/ 60 h 72"/>
                <a:gd name="T24" fmla="*/ 12 w 72"/>
                <a:gd name="T25" fmla="*/ 56 h 72"/>
                <a:gd name="T26" fmla="*/ 12 w 72"/>
                <a:gd name="T27" fmla="*/ 16 h 72"/>
                <a:gd name="T28" fmla="*/ 16 w 72"/>
                <a:gd name="T29" fmla="*/ 12 h 72"/>
                <a:gd name="T30" fmla="*/ 56 w 72"/>
                <a:gd name="T31" fmla="*/ 12 h 72"/>
                <a:gd name="T32" fmla="*/ 60 w 72"/>
                <a:gd name="T33" fmla="*/ 16 h 72"/>
                <a:gd name="T34" fmla="*/ 60 w 72"/>
                <a:gd name="T35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2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5"/>
                    <a:pt x="7" y="72"/>
                    <a:pt x="16" y="72"/>
                  </a:cubicBezTo>
                  <a:cubicBezTo>
                    <a:pt x="56" y="72"/>
                    <a:pt x="56" y="72"/>
                    <a:pt x="56" y="72"/>
                  </a:cubicBezTo>
                  <a:cubicBezTo>
                    <a:pt x="65" y="72"/>
                    <a:pt x="72" y="65"/>
                    <a:pt x="72" y="5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7"/>
                    <a:pt x="65" y="0"/>
                    <a:pt x="56" y="0"/>
                  </a:cubicBezTo>
                  <a:close/>
                  <a:moveTo>
                    <a:pt x="60" y="56"/>
                  </a:moveTo>
                  <a:cubicBezTo>
                    <a:pt x="60" y="58"/>
                    <a:pt x="58" y="60"/>
                    <a:pt x="5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3" y="60"/>
                    <a:pt x="12" y="58"/>
                    <a:pt x="12" y="5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3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8" y="12"/>
                    <a:pt x="60" y="14"/>
                    <a:pt x="60" y="16"/>
                  </a:cubicBezTo>
                  <a:lnTo>
                    <a:pt x="6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8" name="Freeform 76">
              <a:extLst>
                <a:ext uri="{FF2B5EF4-FFF2-40B4-BE49-F238E27FC236}">
                  <a16:creationId xmlns:a16="http://schemas.microsoft.com/office/drawing/2014/main" id="{BFF2BB45-3381-6B8E-BD7D-10093C610E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1" y="721"/>
              <a:ext cx="107" cy="109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5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5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8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3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3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8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18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6E5BE-52A6-A254-325B-881CB3AC5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1FFF7F-646B-B64E-14F7-85415FC6B8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0" r="33459" b="2883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copyright">
            <a:extLst>
              <a:ext uri="{FF2B5EF4-FFF2-40B4-BE49-F238E27FC236}">
                <a16:creationId xmlns:a16="http://schemas.microsoft.com/office/drawing/2014/main" id="{A40CD546-E3E3-D4B1-ADE2-E812B3F0AB99}"/>
              </a:ext>
            </a:extLst>
          </p:cNvPr>
          <p:cNvSpPr txBox="1"/>
          <p:nvPr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1" name="slide number automatic">
            <a:extLst>
              <a:ext uri="{FF2B5EF4-FFF2-40B4-BE49-F238E27FC236}">
                <a16:creationId xmlns:a16="http://schemas.microsoft.com/office/drawing/2014/main" id="{8C1891C6-BE27-3B10-80DA-1E9F6DE7B240}"/>
              </a:ext>
            </a:extLst>
          </p:cNvPr>
          <p:cNvSpPr txBox="1"/>
          <p:nvPr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id="{5EBF82EC-6D00-78F6-586E-87A295881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75" y="372142"/>
            <a:ext cx="10658163" cy="569966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The Opportunity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8CA4E6-4228-B014-32A8-AC6D8EFAE489}"/>
              </a:ext>
            </a:extLst>
          </p:cNvPr>
          <p:cNvSpPr txBox="1"/>
          <p:nvPr/>
        </p:nvSpPr>
        <p:spPr>
          <a:xfrm>
            <a:off x="8696345" y="1139124"/>
            <a:ext cx="3269300" cy="4081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1A3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85%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of enterprises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now report running agent pilots, but…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C1A3FF"/>
              </a:solidFill>
              <a:effectLst/>
              <a:uLnTx/>
              <a:uFillTx/>
              <a:latin typeface="Graphik Semibold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1A3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t>5%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have scaled agents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to production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75673B2-0E72-7C0D-A5BB-E0DC266DAA37}"/>
              </a:ext>
            </a:extLst>
          </p:cNvPr>
          <p:cNvSpPr txBox="1"/>
          <p:nvPr/>
        </p:nvSpPr>
        <p:spPr>
          <a:xfrm>
            <a:off x="8823931" y="3519366"/>
            <a:ext cx="1223865" cy="2658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Only</a:t>
            </a:r>
          </a:p>
        </p:txBody>
      </p:sp>
      <p:grpSp>
        <p:nvGrpSpPr>
          <p:cNvPr id="69" name="Group 68" descr="clipping">
            <a:extLst>
              <a:ext uri="{FF2B5EF4-FFF2-40B4-BE49-F238E27FC236}">
                <a16:creationId xmlns:a16="http://schemas.microsoft.com/office/drawing/2014/main" id="{268AF151-6863-2D5E-3033-26E9848D5DE7}"/>
              </a:ext>
            </a:extLst>
          </p:cNvPr>
          <p:cNvGrpSpPr>
            <a:grpSpLocks/>
          </p:cNvGrpSpPr>
          <p:nvPr/>
        </p:nvGrpSpPr>
        <p:grpSpPr bwMode="auto">
          <a:xfrm>
            <a:off x="378866" y="1077904"/>
            <a:ext cx="3941064" cy="1399006"/>
            <a:chOff x="1390" y="1488"/>
            <a:chExt cx="3336" cy="1453"/>
          </a:xfrm>
        </p:grpSpPr>
        <p:pic>
          <p:nvPicPr>
            <p:cNvPr id="70" name="Picture 69" descr="Newspaper clipping_Small">
              <a:extLst>
                <a:ext uri="{FF2B5EF4-FFF2-40B4-BE49-F238E27FC236}">
                  <a16:creationId xmlns:a16="http://schemas.microsoft.com/office/drawing/2014/main" id="{BDCEB415-2D53-F025-F304-AE3D4797C27C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90" y="1488"/>
              <a:ext cx="3336" cy="1453"/>
            </a:xfrm>
            <a:prstGeom prst="rect">
              <a:avLst/>
            </a:prstGeom>
            <a:noFill/>
            <a:effectLst/>
          </p:spPr>
        </p:pic>
        <p:sp>
          <p:nvSpPr>
            <p:cNvPr id="71" name="Text Box 5">
              <a:extLst>
                <a:ext uri="{FF2B5EF4-FFF2-40B4-BE49-F238E27FC236}">
                  <a16:creationId xmlns:a16="http://schemas.microsoft.com/office/drawing/2014/main" id="{11B3FEF9-F98B-80CF-74BE-8D2396A1BB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296202">
              <a:off x="1805" y="1860"/>
              <a:ext cx="2544" cy="750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lIns="45720" rIns="45720"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A000FF"/>
                  </a:solidFill>
                  <a:effectLst/>
                  <a:uLnTx/>
                  <a:uFillTx/>
                  <a:latin typeface="Graphik Semibold"/>
                  <a:ea typeface="+mn-ea"/>
                  <a:cs typeface="+mn-cs"/>
                </a:rPr>
                <a:t>Anthropic</a:t>
              </a: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Semibold"/>
                  <a:ea typeface="+mn-ea"/>
                  <a:cs typeface="+mn-cs"/>
                </a:rPr>
                <a:t> 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launches Project Glasswing, unveiling a preview of its most powerful AI model, Claude Mythos.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  <p:grpSp>
        <p:nvGrpSpPr>
          <p:cNvPr id="65" name="Group 64" descr="clipping">
            <a:extLst>
              <a:ext uri="{FF2B5EF4-FFF2-40B4-BE49-F238E27FC236}">
                <a16:creationId xmlns:a16="http://schemas.microsoft.com/office/drawing/2014/main" id="{E155C21E-3843-7F04-471D-BCC8DBC47693}"/>
              </a:ext>
            </a:extLst>
          </p:cNvPr>
          <p:cNvGrpSpPr>
            <a:grpSpLocks/>
          </p:cNvGrpSpPr>
          <p:nvPr/>
        </p:nvGrpSpPr>
        <p:grpSpPr bwMode="auto">
          <a:xfrm>
            <a:off x="378866" y="4052627"/>
            <a:ext cx="3944969" cy="1399263"/>
            <a:chOff x="1390" y="1488"/>
            <a:chExt cx="3396" cy="1479"/>
          </a:xfrm>
        </p:grpSpPr>
        <p:pic>
          <p:nvPicPr>
            <p:cNvPr id="66" name="Picture 65" descr="Newspaper clipping_Small">
              <a:extLst>
                <a:ext uri="{FF2B5EF4-FFF2-40B4-BE49-F238E27FC236}">
                  <a16:creationId xmlns:a16="http://schemas.microsoft.com/office/drawing/2014/main" id="{5B78498F-0099-B61F-839D-7078B1A02C91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90" y="1488"/>
              <a:ext cx="3396" cy="1479"/>
            </a:xfrm>
            <a:prstGeom prst="rect">
              <a:avLst/>
            </a:prstGeom>
            <a:noFill/>
            <a:effectLst/>
          </p:spPr>
        </p:pic>
        <p:sp>
          <p:nvSpPr>
            <p:cNvPr id="67" name="Text Box 5">
              <a:extLst>
                <a:ext uri="{FF2B5EF4-FFF2-40B4-BE49-F238E27FC236}">
                  <a16:creationId xmlns:a16="http://schemas.microsoft.com/office/drawing/2014/main" id="{E6818833-A326-798D-95A2-300E6883BA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296202">
              <a:off x="1740" y="1899"/>
              <a:ext cx="2485" cy="750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lIns="45720" rIns="45720"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A000FF"/>
                  </a:solidFill>
                  <a:effectLst/>
                  <a:uLnTx/>
                  <a:uFillTx/>
                  <a:latin typeface="Graphik Semibold"/>
                  <a:ea typeface="+mn-ea"/>
                  <a:cs typeface="+mn-cs"/>
                </a:rPr>
                <a:t>Google Cloud 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commits $750 million to accelerate partner development of “agentic AI” solutions.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  <p:grpSp>
        <p:nvGrpSpPr>
          <p:cNvPr id="72" name="Group 71" descr="clipping">
            <a:extLst>
              <a:ext uri="{FF2B5EF4-FFF2-40B4-BE49-F238E27FC236}">
                <a16:creationId xmlns:a16="http://schemas.microsoft.com/office/drawing/2014/main" id="{D82378DC-183C-F876-BE29-E910CB3BD40D}"/>
              </a:ext>
            </a:extLst>
          </p:cNvPr>
          <p:cNvGrpSpPr>
            <a:grpSpLocks/>
          </p:cNvGrpSpPr>
          <p:nvPr/>
        </p:nvGrpSpPr>
        <p:grpSpPr bwMode="auto">
          <a:xfrm>
            <a:off x="4294387" y="1077904"/>
            <a:ext cx="3941064" cy="1399006"/>
            <a:chOff x="1390" y="1488"/>
            <a:chExt cx="3060" cy="1333"/>
          </a:xfrm>
        </p:grpSpPr>
        <p:pic>
          <p:nvPicPr>
            <p:cNvPr id="73" name="Picture 72" descr="Newspaper clipping_Small">
              <a:extLst>
                <a:ext uri="{FF2B5EF4-FFF2-40B4-BE49-F238E27FC236}">
                  <a16:creationId xmlns:a16="http://schemas.microsoft.com/office/drawing/2014/main" id="{0A8864C7-2102-A08C-DCF5-09997473C334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90" y="1488"/>
              <a:ext cx="3060" cy="1333"/>
            </a:xfrm>
            <a:prstGeom prst="rect">
              <a:avLst/>
            </a:prstGeom>
            <a:noFill/>
            <a:effectLst/>
          </p:spPr>
        </p:pic>
        <p:sp>
          <p:nvSpPr>
            <p:cNvPr id="74" name="Text Box 5">
              <a:extLst>
                <a:ext uri="{FF2B5EF4-FFF2-40B4-BE49-F238E27FC236}">
                  <a16:creationId xmlns:a16="http://schemas.microsoft.com/office/drawing/2014/main" id="{64D43381-61E3-657A-1657-2152A4F125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296202">
              <a:off x="1768" y="1775"/>
              <a:ext cx="2243" cy="750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lIns="45720" rIns="45720"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A000FF"/>
                  </a:solidFill>
                  <a:effectLst/>
                  <a:uLnTx/>
                  <a:uFillTx/>
                  <a:latin typeface="Graphik Semibold"/>
                  <a:ea typeface="+mn-ea"/>
                  <a:cs typeface="+mn-cs"/>
                </a:rPr>
                <a:t>OpenAI 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rolls out GPT‑5.5‑Cyber, a specialized variant of its latest model, in a limited preview to vetted cybersecurity teams.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  <p:grpSp>
        <p:nvGrpSpPr>
          <p:cNvPr id="75" name="Group 74" descr="clipping">
            <a:extLst>
              <a:ext uri="{FF2B5EF4-FFF2-40B4-BE49-F238E27FC236}">
                <a16:creationId xmlns:a16="http://schemas.microsoft.com/office/drawing/2014/main" id="{D91521F2-0054-0831-14B5-27DBBEC80389}"/>
              </a:ext>
            </a:extLst>
          </p:cNvPr>
          <p:cNvGrpSpPr>
            <a:grpSpLocks/>
          </p:cNvGrpSpPr>
          <p:nvPr/>
        </p:nvGrpSpPr>
        <p:grpSpPr bwMode="auto">
          <a:xfrm>
            <a:off x="4294387" y="4052627"/>
            <a:ext cx="3944969" cy="1399263"/>
            <a:chOff x="1390" y="1488"/>
            <a:chExt cx="3396" cy="1479"/>
          </a:xfrm>
        </p:grpSpPr>
        <p:pic>
          <p:nvPicPr>
            <p:cNvPr id="76" name="Picture 75" descr="Newspaper clipping_Small">
              <a:extLst>
                <a:ext uri="{FF2B5EF4-FFF2-40B4-BE49-F238E27FC236}">
                  <a16:creationId xmlns:a16="http://schemas.microsoft.com/office/drawing/2014/main" id="{A2CB2FB9-FEF1-8AB9-3C31-9175B45B0491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90" y="1488"/>
              <a:ext cx="3396" cy="1479"/>
            </a:xfrm>
            <a:prstGeom prst="rect">
              <a:avLst/>
            </a:prstGeom>
            <a:noFill/>
            <a:effectLst/>
          </p:spPr>
        </p:pic>
        <p:sp>
          <p:nvSpPr>
            <p:cNvPr id="77" name="Text Box 5">
              <a:extLst>
                <a:ext uri="{FF2B5EF4-FFF2-40B4-BE49-F238E27FC236}">
                  <a16:creationId xmlns:a16="http://schemas.microsoft.com/office/drawing/2014/main" id="{8FD8C5CA-4867-3583-7511-8608471011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296202">
              <a:off x="1767" y="1771"/>
              <a:ext cx="2556" cy="750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lIns="45720" rIns="45720"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A000FF"/>
                  </a:solidFill>
                  <a:effectLst/>
                  <a:uLnTx/>
                  <a:uFillTx/>
                  <a:latin typeface="Graphik Semibold"/>
                  <a:ea typeface="+mn-ea"/>
                  <a:cs typeface="+mn-cs"/>
                </a:rPr>
                <a:t>Microsoft 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reveals MDASH an autonomous security system orchestrating 100+ AI agents to find software vulnerabilities. 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  <p:grpSp>
        <p:nvGrpSpPr>
          <p:cNvPr id="78" name="Group 77" descr="clipping">
            <a:extLst>
              <a:ext uri="{FF2B5EF4-FFF2-40B4-BE49-F238E27FC236}">
                <a16:creationId xmlns:a16="http://schemas.microsoft.com/office/drawing/2014/main" id="{3003B026-46AA-9E90-D34D-C3ADE33FEDB2}"/>
              </a:ext>
            </a:extLst>
          </p:cNvPr>
          <p:cNvGrpSpPr>
            <a:grpSpLocks/>
          </p:cNvGrpSpPr>
          <p:nvPr/>
        </p:nvGrpSpPr>
        <p:grpSpPr bwMode="auto">
          <a:xfrm>
            <a:off x="378866" y="2565265"/>
            <a:ext cx="3941064" cy="1399006"/>
            <a:chOff x="1390" y="1488"/>
            <a:chExt cx="3060" cy="1333"/>
          </a:xfrm>
        </p:grpSpPr>
        <p:pic>
          <p:nvPicPr>
            <p:cNvPr id="79" name="Picture 78" descr="Newspaper clipping_Small">
              <a:extLst>
                <a:ext uri="{FF2B5EF4-FFF2-40B4-BE49-F238E27FC236}">
                  <a16:creationId xmlns:a16="http://schemas.microsoft.com/office/drawing/2014/main" id="{00428A94-367C-C2B3-DF37-ABEF907DF81E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90" y="1488"/>
              <a:ext cx="3060" cy="1333"/>
            </a:xfrm>
            <a:prstGeom prst="rect">
              <a:avLst/>
            </a:prstGeom>
            <a:noFill/>
            <a:effectLst/>
          </p:spPr>
        </p:pic>
        <p:sp>
          <p:nvSpPr>
            <p:cNvPr id="80" name="Text Box 5">
              <a:extLst>
                <a:ext uri="{FF2B5EF4-FFF2-40B4-BE49-F238E27FC236}">
                  <a16:creationId xmlns:a16="http://schemas.microsoft.com/office/drawing/2014/main" id="{475E3D0B-5F5A-3513-4D64-CABC450A14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296202">
              <a:off x="1784" y="1730"/>
              <a:ext cx="2243" cy="750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lIns="45720" rIns="45720"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A000FF"/>
                  </a:solidFill>
                  <a:effectLst/>
                  <a:uLnTx/>
                  <a:uFillTx/>
                  <a:latin typeface="Graphik Semibold"/>
                  <a:ea typeface="+mn-ea"/>
                  <a:cs typeface="+mn-cs"/>
                </a:rPr>
                <a:t>SAP 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and Anthropic expand their collaboration to embed Claude,, into SAP’s platform as a core agentic reasoning engine. 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  <p:grpSp>
        <p:nvGrpSpPr>
          <p:cNvPr id="81" name="Group 80" descr="clipping">
            <a:extLst>
              <a:ext uri="{FF2B5EF4-FFF2-40B4-BE49-F238E27FC236}">
                <a16:creationId xmlns:a16="http://schemas.microsoft.com/office/drawing/2014/main" id="{9F78BA13-BC09-B19A-97D5-B59D605FFC67}"/>
              </a:ext>
            </a:extLst>
          </p:cNvPr>
          <p:cNvGrpSpPr>
            <a:grpSpLocks/>
          </p:cNvGrpSpPr>
          <p:nvPr/>
        </p:nvGrpSpPr>
        <p:grpSpPr bwMode="auto">
          <a:xfrm>
            <a:off x="4294387" y="2565265"/>
            <a:ext cx="3941064" cy="1399006"/>
            <a:chOff x="1390" y="1488"/>
            <a:chExt cx="3060" cy="1333"/>
          </a:xfrm>
        </p:grpSpPr>
        <p:pic>
          <p:nvPicPr>
            <p:cNvPr id="82" name="Picture 81" descr="Newspaper clipping_Small">
              <a:extLst>
                <a:ext uri="{FF2B5EF4-FFF2-40B4-BE49-F238E27FC236}">
                  <a16:creationId xmlns:a16="http://schemas.microsoft.com/office/drawing/2014/main" id="{76BF09C2-CEFB-8D13-DCD8-56B84EB444AD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90" y="1488"/>
              <a:ext cx="3060" cy="1333"/>
            </a:xfrm>
            <a:prstGeom prst="rect">
              <a:avLst/>
            </a:prstGeom>
            <a:noFill/>
            <a:effectLst/>
          </p:spPr>
        </p:pic>
        <p:sp>
          <p:nvSpPr>
            <p:cNvPr id="83" name="Text Box 5">
              <a:extLst>
                <a:ext uri="{FF2B5EF4-FFF2-40B4-BE49-F238E27FC236}">
                  <a16:creationId xmlns:a16="http://schemas.microsoft.com/office/drawing/2014/main" id="{791EE589-552D-C2FE-02F7-6CACAC4DC5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296202">
              <a:off x="1768" y="1775"/>
              <a:ext cx="2243" cy="750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lIns="45720" rIns="45720"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A000FF"/>
                  </a:solidFill>
                  <a:effectLst/>
                  <a:uLnTx/>
                  <a:uFillTx/>
                  <a:latin typeface="Graphik Semibold"/>
                  <a:ea typeface="+mn-ea"/>
                  <a:cs typeface="+mn-cs"/>
                </a:rPr>
                <a:t>Nvidia 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introduces Nemotron 3, a multimodal “omni-understanding” AI combining vision, audio and language capabilities. 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F12EC2-8C39-EB89-1A8B-5697267E2C8F}"/>
              </a:ext>
            </a:extLst>
          </p:cNvPr>
          <p:cNvSpPr/>
          <p:nvPr/>
        </p:nvSpPr>
        <p:spPr>
          <a:xfrm>
            <a:off x="0" y="5744823"/>
            <a:ext cx="12192000" cy="455904"/>
          </a:xfrm>
          <a:prstGeom prst="rect">
            <a:avLst/>
          </a:prstGeom>
          <a:solidFill>
            <a:srgbClr val="A000FF">
              <a:alpha val="30196"/>
            </a:srgbClr>
          </a:solidFill>
          <a:ln w="508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The Gap between Technology Capability and Enterprise Value is high </a:t>
            </a:r>
          </a:p>
        </p:txBody>
      </p:sp>
    </p:spTree>
    <p:extLst>
      <p:ext uri="{BB962C8B-B14F-4D97-AF65-F5344CB8AC3E}">
        <p14:creationId xmlns:p14="http://schemas.microsoft.com/office/powerpoint/2010/main" val="267926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11DA2-E33C-5479-7E2F-FBDE56E60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1DE733-D305-1E30-2983-8C3FC5539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AI Economics Break at Scale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281993D-065C-8A10-285E-8473C79A6275}"/>
              </a:ext>
            </a:extLst>
          </p:cNvPr>
          <p:cNvSpPr txBox="1">
            <a:spLocks/>
          </p:cNvSpPr>
          <p:nvPr/>
        </p:nvSpPr>
        <p:spPr>
          <a:xfrm>
            <a:off x="550863" y="823067"/>
            <a:ext cx="5545137" cy="22987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Structural forces breaking Enterprise's AI economics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2B91935C-939D-DF9F-6ED6-CEDDA70A4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" y="3129001"/>
            <a:ext cx="3497908" cy="2487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0" tIns="180000" rIns="180000" bIns="18000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3838" indent="-223838" defTabSz="914400" eaLnBrk="0" fontAlgn="base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accent2"/>
                </a:solidFill>
                <a:latin typeface="Graphik" panose="020B0503030202060203" pitchFamily="34" charset="77"/>
              </a:rPr>
              <a:t>Invisible setup cost: </a:t>
            </a:r>
            <a:r>
              <a:rPr lang="en-US" altLang="en-US" sz="1100" dirty="0">
                <a:solidFill>
                  <a:schemeClr val="bg1"/>
                </a:solidFill>
                <a:latin typeface="Graphik Light" panose="020B0403030202060203" pitchFamily="34" charset="77"/>
              </a:rPr>
              <a:t>Every agent session loads tool definitions before the user types a word</a:t>
            </a:r>
          </a:p>
          <a:p>
            <a:pPr marL="223838" indent="-223838" defTabSz="914400" eaLnBrk="0" fontAlgn="base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accent2"/>
                </a:solidFill>
                <a:latin typeface="Graphik" panose="020B0503030202060203" pitchFamily="34" charset="77"/>
              </a:rPr>
              <a:t>Compounds at scale: </a:t>
            </a:r>
            <a:r>
              <a:rPr lang="en-US" altLang="en-US" sz="1100" dirty="0">
                <a:solidFill>
                  <a:schemeClr val="bg1"/>
                </a:solidFill>
                <a:latin typeface="Graphik Light" panose="020B0403030202060203" pitchFamily="34" charset="77"/>
              </a:rPr>
              <a:t>Our own internal AI deployment more than doubled its initial cost projection</a:t>
            </a:r>
          </a:p>
          <a:p>
            <a:pPr marL="223838" indent="-223838" defTabSz="914400" eaLnBrk="0" fontAlgn="base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accent2"/>
                </a:solidFill>
                <a:latin typeface="Graphik" panose="020B0503030202060203" pitchFamily="34" charset="77"/>
              </a:rPr>
              <a:t>Solvable but architectural: </a:t>
            </a:r>
            <a:r>
              <a:rPr lang="en-US" altLang="en-US" sz="1100" dirty="0">
                <a:solidFill>
                  <a:schemeClr val="bg1"/>
                </a:solidFill>
                <a:latin typeface="Graphik Light" panose="020B0403030202060203" pitchFamily="34" charset="77"/>
              </a:rPr>
              <a:t>Gap between naive and optimized is 17x on the same workload</a:t>
            </a: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95BC72A2-F0A5-2DBC-F880-181D681E7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7046" y="3129001"/>
            <a:ext cx="3497907" cy="2518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0" tIns="180000" rIns="180000" bIns="18000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3838" indent="-223838" defTabSz="914400" eaLnBrk="0" fontAlgn="base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accent2"/>
                </a:solidFill>
                <a:latin typeface="Graphik" panose="020B0503030202060203" pitchFamily="34" charset="77"/>
              </a:rPr>
              <a:t>Three patterns (MCP, CLI, Skills), one choice: </a:t>
            </a:r>
            <a:r>
              <a:rPr lang="en-US" altLang="en-US" sz="1100" dirty="0">
                <a:solidFill>
                  <a:schemeClr val="bg1"/>
                </a:solidFill>
                <a:latin typeface="Graphik Light" panose="020B0403030202060203" pitchFamily="34" charset="77"/>
              </a:rPr>
              <a:t>Most teams default to one for everything </a:t>
            </a:r>
          </a:p>
          <a:p>
            <a:pPr marL="223838" indent="-223838" defTabSz="914400" eaLnBrk="0" fontAlgn="base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accent2"/>
                </a:solidFill>
                <a:latin typeface="Graphik" panose="020B0503030202060203" pitchFamily="34" charset="77"/>
              </a:rPr>
              <a:t>Reliability ceiling: </a:t>
            </a:r>
            <a:r>
              <a:rPr lang="en-US" altLang="en-US" sz="1100" dirty="0">
                <a:solidFill>
                  <a:schemeClr val="bg1"/>
                </a:solidFill>
                <a:latin typeface="Graphik Light" panose="020B0403030202060203" pitchFamily="34" charset="77"/>
              </a:rPr>
              <a:t>Agents on tool-heavy workloads succeed ~72% of the time (failures are timeouts and connections)</a:t>
            </a:r>
          </a:p>
          <a:p>
            <a:pPr marL="223838" indent="-223838" defTabSz="914400" eaLnBrk="0" fontAlgn="base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accent2"/>
                </a:solidFill>
                <a:latin typeface="Graphik" panose="020B0503030202060203" pitchFamily="34" charset="77"/>
              </a:rPr>
              <a:t>Routing is the unlock: </a:t>
            </a:r>
            <a:r>
              <a:rPr lang="en-US" altLang="en-US" sz="1100" dirty="0">
                <a:solidFill>
                  <a:schemeClr val="bg1"/>
                </a:solidFill>
                <a:latin typeface="Graphik Light" panose="020B0403030202060203" pitchFamily="34" charset="77"/>
              </a:rPr>
              <a:t>Matching the right task to the right pattern cuts token costs by 85 to 95%</a:t>
            </a:r>
          </a:p>
        </p:txBody>
      </p:sp>
      <p:sp>
        <p:nvSpPr>
          <p:cNvPr id="29" name="Rectangle 2">
            <a:extLst>
              <a:ext uri="{FF2B5EF4-FFF2-40B4-BE49-F238E27FC236}">
                <a16:creationId xmlns:a16="http://schemas.microsoft.com/office/drawing/2014/main" id="{210CA9E7-066D-5AB2-01B7-23E519D38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229" y="3129001"/>
            <a:ext cx="3497907" cy="2647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0" tIns="180000" rIns="180000" bIns="18000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3838" indent="-223838" defTabSz="914400" eaLnBrk="0" fontAlgn="base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accent2"/>
                </a:solidFill>
                <a:latin typeface="Graphik" panose="020B0503030202060203" pitchFamily="34" charset="77"/>
              </a:rPr>
              <a:t>The auditor question: </a:t>
            </a:r>
            <a:r>
              <a:rPr lang="en-US" altLang="en-US" sz="1100" dirty="0">
                <a:solidFill>
                  <a:schemeClr val="bg1"/>
                </a:solidFill>
                <a:latin typeface="Graphik Light" panose="020B0403030202060203" pitchFamily="34" charset="77"/>
              </a:rPr>
              <a:t>Proving what the agent did, when, with what data, and under whose authority? </a:t>
            </a:r>
          </a:p>
          <a:p>
            <a:pPr marL="223838" indent="-223838" defTabSz="914400" eaLnBrk="0" fontAlgn="base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accent2"/>
                </a:solidFill>
                <a:latin typeface="Graphik" panose="020B0503030202060203" pitchFamily="34" charset="77"/>
              </a:rPr>
              <a:t>Infrastructure isn't ready:</a:t>
            </a:r>
            <a:r>
              <a:rPr lang="en-US" altLang="en-US" sz="1100" dirty="0">
                <a:solidFill>
                  <a:schemeClr val="accent2"/>
                </a:solidFill>
                <a:latin typeface="Graphik Medium" panose="020B0503030202060203" pitchFamily="34" charset="77"/>
              </a:rPr>
              <a:t> </a:t>
            </a:r>
            <a:r>
              <a:rPr lang="en-US" altLang="en-US" sz="1100" dirty="0">
                <a:solidFill>
                  <a:schemeClr val="bg1"/>
                </a:solidFill>
                <a:latin typeface="Graphik Light" panose="020B0403030202060203" pitchFamily="34" charset="77"/>
              </a:rPr>
              <a:t>Open production blockers (authorization, audit trails, gateway controls, etc.) </a:t>
            </a:r>
          </a:p>
          <a:p>
            <a:pPr marL="223838" indent="-223838" defTabSz="914400" eaLnBrk="0" fontAlgn="base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/>
                </a:solidFill>
                <a:latin typeface="Graphik" panose="020B0503030202060203" pitchFamily="34" charset="77"/>
              </a:rPr>
              <a:t>Models getting honest, systems can't prove it: </a:t>
            </a:r>
            <a:r>
              <a:rPr lang="en-US" sz="1100" dirty="0">
                <a:solidFill>
                  <a:schemeClr val="bg1"/>
                </a:solidFill>
                <a:latin typeface="Graphik Light" panose="020B0403030202060203" pitchFamily="34" charset="77"/>
              </a:rPr>
              <a:t>AI checks its own work and flags gaps, but there's no audit trail</a:t>
            </a:r>
            <a:endParaRPr lang="en-US" altLang="en-US" sz="1100" dirty="0">
              <a:solidFill>
                <a:schemeClr val="bg1"/>
              </a:solidFill>
              <a:latin typeface="Graphik Light" panose="020B0403030202060203" pitchFamily="34" charset="77"/>
            </a:endParaRPr>
          </a:p>
        </p:txBody>
      </p: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7E4AE300-5AE5-977E-A156-D41078B07EF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86931" y="6371218"/>
            <a:ext cx="336394" cy="235642"/>
          </a:xfrm>
          <a:prstGeom prst="rect">
            <a:avLst/>
          </a:prstGeom>
        </p:spPr>
        <p:txBody>
          <a:bodyPr/>
          <a:lstStyle/>
          <a:p>
            <a:pPr lvl="0"/>
            <a:fld id="{BC803CF9-51E0-473D-817C-7916B98F9057}" type="slidenum">
              <a:rPr lang="en-US" sz="1050" noProof="0" smtClean="0"/>
              <a:pPr lvl="0"/>
              <a:t>7</a:t>
            </a:fld>
            <a:endParaRPr lang="en-US" sz="1050" noProof="0"/>
          </a:p>
        </p:txBody>
      </p:sp>
      <p:sp>
        <p:nvSpPr>
          <p:cNvPr id="2" name="Rounded Rectangle 9">
            <a:extLst>
              <a:ext uri="{FF2B5EF4-FFF2-40B4-BE49-F238E27FC236}">
                <a16:creationId xmlns:a16="http://schemas.microsoft.com/office/drawing/2014/main" id="{152C2E2A-F0E6-3DB4-913F-F20A59EEE092}"/>
              </a:ext>
            </a:extLst>
          </p:cNvPr>
          <p:cNvSpPr/>
          <p:nvPr/>
        </p:nvSpPr>
        <p:spPr>
          <a:xfrm>
            <a:off x="524358" y="1547569"/>
            <a:ext cx="3497908" cy="1555523"/>
          </a:xfrm>
          <a:prstGeom prst="roundRect">
            <a:avLst/>
          </a:prstGeom>
          <a:solidFill>
            <a:srgbClr val="A000FF">
              <a:alpha val="30196"/>
            </a:srgbClr>
          </a:solidFill>
          <a:ln w="508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Token </a:t>
            </a:r>
            <a:br>
              <a:rPr lang="en-US" sz="2000" dirty="0">
                <a:solidFill>
                  <a:schemeClr val="bg1"/>
                </a:solidFill>
                <a:latin typeface="+mj-lt"/>
              </a:rPr>
            </a:br>
            <a:r>
              <a:rPr lang="en-US" sz="2000" dirty="0">
                <a:solidFill>
                  <a:schemeClr val="bg1"/>
                </a:solidFill>
                <a:latin typeface="+mj-lt"/>
              </a:rPr>
              <a:t>Tax </a:t>
            </a: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E6443E91-4467-49E2-FB7F-7A76835031FA}"/>
              </a:ext>
            </a:extLst>
          </p:cNvPr>
          <p:cNvSpPr>
            <a:spLocks/>
          </p:cNvSpPr>
          <p:nvPr/>
        </p:nvSpPr>
        <p:spPr bwMode="auto">
          <a:xfrm>
            <a:off x="2366061" y="1715942"/>
            <a:ext cx="1491218" cy="1218775"/>
          </a:xfrm>
          <a:prstGeom prst="roundRect">
            <a:avLst>
              <a:gd name="adj" fmla="val 8139"/>
            </a:avLst>
          </a:prstGeom>
          <a:noFill/>
          <a:ln w="76200" cap="rnd">
            <a:solidFill>
              <a:schemeClr val="accent2"/>
            </a:solidFill>
            <a:prstDash val="solid"/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</a:rPr>
              <a:t>17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</a:rPr>
              <a:t>X</a:t>
            </a:r>
            <a:r>
              <a:rPr kumimoji="0" lang="en-US" sz="3200" b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raphik" panose="020B0503030202060203" pitchFamily="34" charset="77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" panose="020B0503030202060203" pitchFamily="34" charset="77"/>
              </a:rPr>
              <a:t>Cost</a:t>
            </a:r>
          </a:p>
        </p:txBody>
      </p:sp>
      <p:sp>
        <p:nvSpPr>
          <p:cNvPr id="17" name="Rounded Rectangle 9">
            <a:extLst>
              <a:ext uri="{FF2B5EF4-FFF2-40B4-BE49-F238E27FC236}">
                <a16:creationId xmlns:a16="http://schemas.microsoft.com/office/drawing/2014/main" id="{BC6F3D32-9BB5-2CEE-121F-AF45D713D1FB}"/>
              </a:ext>
            </a:extLst>
          </p:cNvPr>
          <p:cNvSpPr/>
          <p:nvPr/>
        </p:nvSpPr>
        <p:spPr>
          <a:xfrm>
            <a:off x="4320542" y="1547569"/>
            <a:ext cx="3497908" cy="1555523"/>
          </a:xfrm>
          <a:prstGeom prst="roundRect">
            <a:avLst/>
          </a:prstGeom>
          <a:solidFill>
            <a:srgbClr val="A000FF">
              <a:alpha val="30196"/>
            </a:srgbClr>
          </a:solidFill>
          <a:ln w="508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>
                <a:solidFill>
                  <a:schemeClr val="bg1"/>
                </a:solidFill>
                <a:latin typeface="+mj-lt"/>
              </a:rPr>
              <a:t>Architecture </a:t>
            </a:r>
            <a:br>
              <a:rPr lang="en-US" sz="2000">
                <a:solidFill>
                  <a:schemeClr val="bg1"/>
                </a:solidFill>
                <a:latin typeface="+mj-lt"/>
              </a:rPr>
            </a:br>
            <a:r>
              <a:rPr lang="en-US" sz="2000">
                <a:solidFill>
                  <a:schemeClr val="bg1"/>
                </a:solidFill>
                <a:latin typeface="+mj-lt"/>
              </a:rPr>
              <a:t>Trap</a:t>
            </a: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0615A852-85D6-D949-8452-0DC81AE85A23}"/>
              </a:ext>
            </a:extLst>
          </p:cNvPr>
          <p:cNvSpPr>
            <a:spLocks/>
          </p:cNvSpPr>
          <p:nvPr/>
        </p:nvSpPr>
        <p:spPr bwMode="auto">
          <a:xfrm>
            <a:off x="6162245" y="1715942"/>
            <a:ext cx="1491218" cy="1218775"/>
          </a:xfrm>
          <a:prstGeom prst="roundRect">
            <a:avLst>
              <a:gd name="adj" fmla="val 8139"/>
            </a:avLst>
          </a:prstGeom>
          <a:noFill/>
          <a:ln w="76200" cap="rnd">
            <a:solidFill>
              <a:schemeClr val="accent2"/>
            </a:solidFill>
            <a:prstDash val="solid"/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</a:rPr>
              <a:t>72%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</a:endParaRPr>
          </a:p>
          <a:p>
            <a:pPr lvl="0" algn="ctr" defTabSz="457200">
              <a:defRPr/>
            </a:pPr>
            <a:r>
              <a:rPr lang="en-US" sz="1400" dirty="0">
                <a:solidFill>
                  <a:schemeClr val="bg1"/>
                </a:solidFill>
                <a:latin typeface="Graphik" panose="020B0503030202060203" pitchFamily="34" charset="77"/>
              </a:rPr>
              <a:t>Reliability</a:t>
            </a:r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6F4A5A97-4289-0224-3E45-83804E076941}"/>
              </a:ext>
            </a:extLst>
          </p:cNvPr>
          <p:cNvSpPr/>
          <p:nvPr/>
        </p:nvSpPr>
        <p:spPr>
          <a:xfrm>
            <a:off x="8116724" y="1547569"/>
            <a:ext cx="3497908" cy="1555523"/>
          </a:xfrm>
          <a:prstGeom prst="roundRect">
            <a:avLst/>
          </a:prstGeom>
          <a:solidFill>
            <a:srgbClr val="A000FF">
              <a:alpha val="30196"/>
            </a:srgbClr>
          </a:solidFill>
          <a:ln w="508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>
                <a:solidFill>
                  <a:schemeClr val="bg1"/>
                </a:solidFill>
                <a:latin typeface="+mj-lt"/>
              </a:rPr>
              <a:t>Trust </a:t>
            </a:r>
            <a:br>
              <a:rPr lang="en-US" sz="2000">
                <a:solidFill>
                  <a:schemeClr val="bg1"/>
                </a:solidFill>
                <a:latin typeface="+mj-lt"/>
              </a:rPr>
            </a:br>
            <a:r>
              <a:rPr lang="en-US" sz="2000">
                <a:solidFill>
                  <a:schemeClr val="bg1"/>
                </a:solidFill>
                <a:latin typeface="+mj-lt"/>
              </a:rPr>
              <a:t>Deficit</a:t>
            </a:r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A95A3ABF-7A1B-4D66-2335-251D3B53F3AC}"/>
              </a:ext>
            </a:extLst>
          </p:cNvPr>
          <p:cNvSpPr>
            <a:spLocks/>
          </p:cNvSpPr>
          <p:nvPr/>
        </p:nvSpPr>
        <p:spPr bwMode="auto">
          <a:xfrm>
            <a:off x="9958427" y="1715942"/>
            <a:ext cx="1491218" cy="1218775"/>
          </a:xfrm>
          <a:prstGeom prst="roundRect">
            <a:avLst>
              <a:gd name="adj" fmla="val 8139"/>
            </a:avLst>
          </a:prstGeom>
          <a:noFill/>
          <a:ln w="76200" cap="rnd">
            <a:solidFill>
              <a:schemeClr val="accent2"/>
            </a:solidFill>
            <a:prstDash val="solid"/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</a:rPr>
              <a:t>0</a:t>
            </a:r>
            <a:r>
              <a:rPr kumimoji="0" lang="en-US" sz="3200" b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/>
                </a:solidFill>
                <a:latin typeface="Graphik" panose="020B0503030202060203" pitchFamily="34" charset="77"/>
              </a:rPr>
              <a:t>Audit Standards</a:t>
            </a:r>
          </a:p>
        </p:txBody>
      </p:sp>
    </p:spTree>
    <p:extLst>
      <p:ext uri="{BB962C8B-B14F-4D97-AF65-F5344CB8AC3E}">
        <p14:creationId xmlns:p14="http://schemas.microsoft.com/office/powerpoint/2010/main" val="262874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EE026-81C2-8B2E-1538-1C164ABDD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948F7AC-181E-CA9D-9762-51932F1EC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75" y="372142"/>
            <a:ext cx="10658163" cy="569966"/>
          </a:xfrm>
        </p:spPr>
        <p:txBody>
          <a:bodyPr>
            <a:normAutofit/>
          </a:bodyPr>
          <a:lstStyle/>
          <a:p>
            <a:r>
              <a:rPr lang="en-US" dirty="0"/>
              <a:t>Unlocking Value with Digital Core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C1C6463-B352-EC00-76AC-7FB44D85F99D}"/>
              </a:ext>
            </a:extLst>
          </p:cNvPr>
          <p:cNvSpPr/>
          <p:nvPr/>
        </p:nvSpPr>
        <p:spPr>
          <a:xfrm>
            <a:off x="1222059" y="1734168"/>
            <a:ext cx="2799476" cy="2799476"/>
          </a:xfrm>
          <a:prstGeom prst="ellipse">
            <a:avLst/>
          </a:prstGeom>
          <a:gradFill>
            <a:gsLst>
              <a:gs pos="9000">
                <a:srgbClr val="000000">
                  <a:alpha val="72596"/>
                </a:srgbClr>
              </a:gs>
              <a:gs pos="100000">
                <a:srgbClr val="7500C0"/>
              </a:gs>
            </a:gsLst>
            <a:lin ang="135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lIns="108000" tIns="180000" rIns="108000" bIns="180000" rtlCol="0" anchor="ctr"/>
          <a:lstStyle/>
          <a:p>
            <a:pPr marL="0" lvl="1" algn="ctr" defTabSz="228594">
              <a:spcAft>
                <a:spcPts val="1200"/>
              </a:spcAft>
              <a:defRPr/>
            </a:pPr>
            <a:endParaRPr lang="en-US" sz="1400">
              <a:solidFill>
                <a:srgbClr val="FFFFFF"/>
              </a:solidFill>
              <a:latin typeface="Graphik Light" panose="020B0403030202060203" pitchFamily="34" charset="0"/>
            </a:endParaRP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598BDDF2-12DB-46EC-6038-EE899A913A1E}"/>
              </a:ext>
            </a:extLst>
          </p:cNvPr>
          <p:cNvSpPr txBox="1">
            <a:spLocks/>
          </p:cNvSpPr>
          <p:nvPr/>
        </p:nvSpPr>
        <p:spPr>
          <a:xfrm>
            <a:off x="1161056" y="4563704"/>
            <a:ext cx="2926080" cy="7620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ctr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ctr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kern="0" dirty="0">
                <a:solidFill>
                  <a:schemeClr val="accent2"/>
                </a:solidFill>
              </a:rPr>
              <a:t>AI is rewiring enterprise operating model, at scale</a:t>
            </a:r>
            <a:r>
              <a:rPr lang="en-US" sz="1600" dirty="0">
                <a:solidFill>
                  <a:schemeClr val="accent2"/>
                </a:solidFill>
                <a:latin typeface="Graphik Light" panose="020B0403030202060203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0FAEEE-1E41-D756-D7AE-AA322EE4A449}"/>
              </a:ext>
            </a:extLst>
          </p:cNvPr>
          <p:cNvSpPr txBox="1"/>
          <p:nvPr/>
        </p:nvSpPr>
        <p:spPr>
          <a:xfrm>
            <a:off x="1479286" y="2485428"/>
            <a:ext cx="2285019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Bold" panose="020B0803030202060203" pitchFamily="34" charset="0"/>
                <a:ea typeface="+mn-ea"/>
                <a:cs typeface="+mn-cs"/>
              </a:rPr>
              <a:t>Help clients industrialize AI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Bold" panose="020B0803030202060203" pitchFamily="34" charset="0"/>
                <a:ea typeface="+mn-ea"/>
                <a:cs typeface="+mn-cs"/>
              </a:rPr>
              <a:t>, </a:t>
            </a:r>
          </a:p>
          <a:p>
            <a:pPr marL="0" marR="0" lvl="1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FFFFFF"/>
                </a:solidFill>
                <a:latin typeface="Graphik Light" panose="020B0403030202060203" pitchFamily="34" charset="0"/>
              </a:rPr>
              <a:t>b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y embedding it into core processes, platforms, and decision flows.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413F09F-BF36-5E1E-32A4-06ECCE9D0546}"/>
              </a:ext>
            </a:extLst>
          </p:cNvPr>
          <p:cNvSpPr/>
          <p:nvPr/>
        </p:nvSpPr>
        <p:spPr>
          <a:xfrm>
            <a:off x="4696262" y="1734168"/>
            <a:ext cx="2799476" cy="2799476"/>
          </a:xfrm>
          <a:prstGeom prst="ellipse">
            <a:avLst/>
          </a:prstGeom>
          <a:gradFill>
            <a:gsLst>
              <a:gs pos="9000">
                <a:srgbClr val="000000">
                  <a:alpha val="72596"/>
                </a:srgbClr>
              </a:gs>
              <a:gs pos="100000">
                <a:srgbClr val="7500C0"/>
              </a:gs>
            </a:gsLst>
            <a:lin ang="135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lIns="108000" tIns="180000" rIns="108000" bIns="180000" rtlCol="0" anchor="ctr"/>
          <a:lstStyle/>
          <a:p>
            <a:pPr marL="0" lvl="1" algn="ctr" defTabSz="228594">
              <a:spcAft>
                <a:spcPts val="1200"/>
              </a:spcAft>
              <a:defRPr/>
            </a:pPr>
            <a:endParaRPr lang="en-US" sz="1400">
              <a:solidFill>
                <a:srgbClr val="FFFFFF"/>
              </a:solidFill>
              <a:latin typeface="Graphik Light" panose="020B0403030202060203" pitchFamily="34" charset="0"/>
            </a:endParaRP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B125F4B7-D377-1A5A-51EE-B12FD879BF47}"/>
              </a:ext>
            </a:extLst>
          </p:cNvPr>
          <p:cNvSpPr txBox="1">
            <a:spLocks/>
          </p:cNvSpPr>
          <p:nvPr/>
        </p:nvSpPr>
        <p:spPr>
          <a:xfrm>
            <a:off x="4693935" y="4563704"/>
            <a:ext cx="2926080" cy="7620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ctr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ctr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kern="0" dirty="0">
                <a:solidFill>
                  <a:schemeClr val="accent2"/>
                </a:solidFill>
              </a:rPr>
              <a:t>Productivity unlocks growth, and compounds it.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C7BEA3-A557-2F09-704A-5768F2A5577D}"/>
              </a:ext>
            </a:extLst>
          </p:cNvPr>
          <p:cNvSpPr txBox="1"/>
          <p:nvPr/>
        </p:nvSpPr>
        <p:spPr>
          <a:xfrm>
            <a:off x="4801820" y="2485428"/>
            <a:ext cx="2588359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Bold" panose="020B0803030202060203" pitchFamily="34" charset="0"/>
                <a:ea typeface="+mn-ea"/>
                <a:cs typeface="+mn-cs"/>
              </a:rPr>
              <a:t>Unlock funds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Bold" panose="020B0803030202060203" pitchFamily="34" charset="0"/>
                <a:ea typeface="+mn-ea"/>
                <a:cs typeface="+mn-cs"/>
              </a:rPr>
              <a:t>, </a:t>
            </a:r>
          </a:p>
          <a:p>
            <a:pPr marL="0" marR="0" lvl="1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by modernizing enterprise applications, platforms, and engineering solutions.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C5911EB-D92D-9624-CA8A-3C69D0E85864}"/>
              </a:ext>
            </a:extLst>
          </p:cNvPr>
          <p:cNvSpPr/>
          <p:nvPr/>
        </p:nvSpPr>
        <p:spPr>
          <a:xfrm>
            <a:off x="8170466" y="1734168"/>
            <a:ext cx="2799476" cy="2799476"/>
          </a:xfrm>
          <a:prstGeom prst="ellipse">
            <a:avLst/>
          </a:prstGeom>
          <a:gradFill>
            <a:gsLst>
              <a:gs pos="9000">
                <a:srgbClr val="000000">
                  <a:alpha val="72596"/>
                </a:srgbClr>
              </a:gs>
              <a:gs pos="100000">
                <a:srgbClr val="7500C0"/>
              </a:gs>
            </a:gsLst>
            <a:lin ang="135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lIns="108000" tIns="180000" rIns="108000" bIns="180000" rtlCol="0" anchor="ctr"/>
          <a:lstStyle/>
          <a:p>
            <a:pPr marL="0" lvl="1" algn="ctr" defTabSz="228594">
              <a:spcAft>
                <a:spcPts val="1200"/>
              </a:spcAft>
              <a:defRPr/>
            </a:pPr>
            <a:endParaRPr lang="en-US" sz="1400">
              <a:solidFill>
                <a:srgbClr val="FFFFFF"/>
              </a:solidFill>
              <a:latin typeface="Graphik Light" panose="020B0403030202060203" pitchFamily="34" charset="0"/>
            </a:endParaRP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C7A3C3AE-5991-C421-092C-AA21B50225A1}"/>
              </a:ext>
            </a:extLst>
          </p:cNvPr>
          <p:cNvSpPr txBox="1">
            <a:spLocks/>
          </p:cNvSpPr>
          <p:nvPr/>
        </p:nvSpPr>
        <p:spPr>
          <a:xfrm>
            <a:off x="8168138" y="4563704"/>
            <a:ext cx="2926080" cy="7620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ctr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ctr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kern="0" dirty="0">
                <a:solidFill>
                  <a:schemeClr val="accent2"/>
                </a:solidFill>
              </a:rPr>
              <a:t>Scaling AI in </a:t>
            </a:r>
            <a:br>
              <a:rPr lang="en-US" sz="1600" kern="0" dirty="0">
                <a:solidFill>
                  <a:schemeClr val="accent2"/>
                </a:solidFill>
              </a:rPr>
            </a:br>
            <a:r>
              <a:rPr lang="en-US" sz="1600" kern="0" dirty="0">
                <a:solidFill>
                  <a:schemeClr val="accent2"/>
                </a:solidFill>
              </a:rPr>
              <a:t>legacy environments is hard</a:t>
            </a:r>
            <a:endParaRPr lang="en-US" sz="1600" dirty="0">
              <a:solidFill>
                <a:schemeClr val="accent2"/>
              </a:solidFill>
              <a:latin typeface="Graphik Light" panose="020B0403030202060203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D2237A-7CDC-F955-2967-102FBF8F8C68}"/>
              </a:ext>
            </a:extLst>
          </p:cNvPr>
          <p:cNvSpPr txBox="1"/>
          <p:nvPr/>
        </p:nvSpPr>
        <p:spPr>
          <a:xfrm>
            <a:off x="8276024" y="2485428"/>
            <a:ext cx="258835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Bold" panose="020B0803030202060203" pitchFamily="34" charset="0"/>
                <a:ea typeface="+mn-ea"/>
                <a:cs typeface="+mn-cs"/>
              </a:rPr>
              <a:t>Bridge gap between ambition &amp; execution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Bold" panose="020B0803030202060203" pitchFamily="34" charset="0"/>
                <a:ea typeface="+mn-ea"/>
                <a:cs typeface="+mn-cs"/>
              </a:rPr>
              <a:t>, </a:t>
            </a:r>
          </a:p>
          <a:p>
            <a:pPr marL="0" marR="0" lvl="1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with excellence and a credible path to realize their AI Vision.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551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14352-5CD8-D5FC-C0E6-A45EC0697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402A8-7B82-82F1-4407-DE62DEA9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386862"/>
            <a:ext cx="11022110" cy="344710"/>
          </a:xfrm>
        </p:spPr>
        <p:txBody>
          <a:bodyPr>
            <a:normAutofit fontScale="90000"/>
          </a:bodyPr>
          <a:lstStyle/>
          <a:p>
            <a:r>
              <a:rPr lang="en-US" dirty="0"/>
              <a:t>True collaboration, bringing it all together for clients’ priorities</a:t>
            </a:r>
          </a:p>
        </p:txBody>
      </p:sp>
      <p:graphicFrame>
        <p:nvGraphicFramePr>
          <p:cNvPr id="66" name="Table 65">
            <a:extLst>
              <a:ext uri="{FF2B5EF4-FFF2-40B4-BE49-F238E27FC236}">
                <a16:creationId xmlns:a16="http://schemas.microsoft.com/office/drawing/2014/main" id="{DB7BBFC8-FA01-101D-809B-544E323BD737}"/>
              </a:ext>
            </a:extLst>
          </p:cNvPr>
          <p:cNvGraphicFramePr>
            <a:graphicFrameLocks noGrp="1"/>
          </p:cNvGraphicFramePr>
          <p:nvPr/>
        </p:nvGraphicFramePr>
        <p:xfrm>
          <a:off x="553814" y="1946332"/>
          <a:ext cx="11338560" cy="244836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267712">
                  <a:extLst>
                    <a:ext uri="{9D8B030D-6E8A-4147-A177-3AD203B41FA5}">
                      <a16:colId xmlns:a16="http://schemas.microsoft.com/office/drawing/2014/main" val="2526752314"/>
                    </a:ext>
                  </a:extLst>
                </a:gridCol>
                <a:gridCol w="2267712">
                  <a:extLst>
                    <a:ext uri="{9D8B030D-6E8A-4147-A177-3AD203B41FA5}">
                      <a16:colId xmlns:a16="http://schemas.microsoft.com/office/drawing/2014/main" val="4153925335"/>
                    </a:ext>
                  </a:extLst>
                </a:gridCol>
                <a:gridCol w="2267712">
                  <a:extLst>
                    <a:ext uri="{9D8B030D-6E8A-4147-A177-3AD203B41FA5}">
                      <a16:colId xmlns:a16="http://schemas.microsoft.com/office/drawing/2014/main" val="2980115692"/>
                    </a:ext>
                  </a:extLst>
                </a:gridCol>
                <a:gridCol w="2267712">
                  <a:extLst>
                    <a:ext uri="{9D8B030D-6E8A-4147-A177-3AD203B41FA5}">
                      <a16:colId xmlns:a16="http://schemas.microsoft.com/office/drawing/2014/main" val="1463336161"/>
                    </a:ext>
                  </a:extLst>
                </a:gridCol>
                <a:gridCol w="2267712">
                  <a:extLst>
                    <a:ext uri="{9D8B030D-6E8A-4147-A177-3AD203B41FA5}">
                      <a16:colId xmlns:a16="http://schemas.microsoft.com/office/drawing/2014/main" val="3526275176"/>
                    </a:ext>
                  </a:extLst>
                </a:gridCol>
              </a:tblGrid>
              <a:tr h="2448362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US" sz="1500" b="0">
                        <a:latin typeface="Graphik Medium" panose="020B0603030202060203" pitchFamily="34" charset="0"/>
                      </a:endParaRP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500" b="0">
                          <a:latin typeface="+mj-lt"/>
                        </a:rPr>
                        <a:t>Technology Strategy &amp; Transformation</a:t>
                      </a:r>
                    </a:p>
                  </a:txBody>
                  <a:tcPr marL="73152" marR="73152" marT="548640" marB="9144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US" sz="1500" b="0">
                        <a:latin typeface="Graphik Medium" panose="020B0603030202060203" pitchFamily="34" charset="0"/>
                      </a:endParaRPr>
                    </a:p>
                    <a:p>
                      <a:pPr marL="0" algn="ctr" defTabSz="914377" rtl="0" eaLnBrk="1" latinLnBrk="0" hangingPunct="1">
                        <a:lnSpc>
                          <a:spcPct val="90000"/>
                        </a:lnSpc>
                      </a:pPr>
                      <a:r>
                        <a:rPr lang="en-US" sz="1500" b="0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AI &amp; Data </a:t>
                      </a:r>
                    </a:p>
                    <a:p>
                      <a:pPr marL="0" algn="ctr" defTabSz="914377" rtl="0" eaLnBrk="1" latinLnBrk="0" hangingPunct="1">
                        <a:lnSpc>
                          <a:spcPct val="90000"/>
                        </a:lnSpc>
                      </a:pPr>
                      <a:r>
                        <a:rPr lang="en-US" sz="1500" b="0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Services</a:t>
                      </a:r>
                    </a:p>
                    <a:p>
                      <a:pPr marL="0" algn="ctr" defTabSz="914377" rtl="0" eaLnBrk="1" latinLnBrk="0" hangingPunct="1">
                        <a:lnSpc>
                          <a:spcPct val="90000"/>
                        </a:lnSpc>
                      </a:pPr>
                      <a:endParaRPr lang="en-US" sz="1500" b="0" kern="120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3152" marR="73152" marT="548640" marB="9144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0" kern="1200">
                        <a:solidFill>
                          <a:schemeClr val="lt1"/>
                        </a:solidFill>
                        <a:latin typeface="Graphik Medium" panose="020B0603030202060203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Software &amp; Platform Engineering</a:t>
                      </a:r>
                    </a:p>
                  </a:txBody>
                  <a:tcPr marL="73152" marR="73152" marT="548640" marB="9144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0" kern="1200">
                        <a:solidFill>
                          <a:schemeClr val="lt1"/>
                        </a:solidFill>
                        <a:latin typeface="Graphik Medium" panose="020B0603030202060203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Intelligent Infrastructure Services</a:t>
                      </a:r>
                    </a:p>
                  </a:txBody>
                  <a:tcPr marL="73152" marR="73152" marT="548640" marB="9144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0" kern="1200">
                        <a:solidFill>
                          <a:schemeClr val="lt1"/>
                        </a:solidFill>
                        <a:latin typeface="Graphik Medium" panose="020B0603030202060203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Managed Reinvention Services</a:t>
                      </a:r>
                    </a:p>
                  </a:txBody>
                  <a:tcPr marL="73152" marR="73152" marT="548640" marB="9144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444927"/>
                  </a:ext>
                </a:extLst>
              </a:tr>
            </a:tbl>
          </a:graphicData>
        </a:graphic>
      </p:graphicFrame>
      <p:grpSp>
        <p:nvGrpSpPr>
          <p:cNvPr id="67" name="Group 121">
            <a:extLst>
              <a:ext uri="{FF2B5EF4-FFF2-40B4-BE49-F238E27FC236}">
                <a16:creationId xmlns:a16="http://schemas.microsoft.com/office/drawing/2014/main" id="{03182B9D-AD1D-9EE5-41E1-F892F422623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50422" y="2130398"/>
            <a:ext cx="309303" cy="365762"/>
            <a:chOff x="552" y="3156"/>
            <a:chExt cx="378" cy="447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8" name="Freeform 122">
              <a:extLst>
                <a:ext uri="{FF2B5EF4-FFF2-40B4-BE49-F238E27FC236}">
                  <a16:creationId xmlns:a16="http://schemas.microsoft.com/office/drawing/2014/main" id="{837192E5-5ABF-A9DB-9A97-1FE49C57B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" y="3491"/>
              <a:ext cx="222" cy="112"/>
            </a:xfrm>
            <a:custGeom>
              <a:avLst/>
              <a:gdLst>
                <a:gd name="T0" fmla="*/ 108 w 145"/>
                <a:gd name="T1" fmla="*/ 0 h 75"/>
                <a:gd name="T2" fmla="*/ 68 w 145"/>
                <a:gd name="T3" fmla="*/ 35 h 75"/>
                <a:gd name="T4" fmla="*/ 37 w 145"/>
                <a:gd name="T5" fmla="*/ 66 h 75"/>
                <a:gd name="T6" fmla="*/ 9 w 145"/>
                <a:gd name="T7" fmla="*/ 38 h 75"/>
                <a:gd name="T8" fmla="*/ 37 w 145"/>
                <a:gd name="T9" fmla="*/ 10 h 75"/>
                <a:gd name="T10" fmla="*/ 52 w 145"/>
                <a:gd name="T11" fmla="*/ 17 h 75"/>
                <a:gd name="T12" fmla="*/ 54 w 145"/>
                <a:gd name="T13" fmla="*/ 19 h 75"/>
                <a:gd name="T14" fmla="*/ 44 w 145"/>
                <a:gd name="T15" fmla="*/ 17 h 75"/>
                <a:gd name="T16" fmla="*/ 38 w 145"/>
                <a:gd name="T17" fmla="*/ 21 h 75"/>
                <a:gd name="T18" fmla="*/ 39 w 145"/>
                <a:gd name="T19" fmla="*/ 25 h 75"/>
                <a:gd name="T20" fmla="*/ 42 w 145"/>
                <a:gd name="T21" fmla="*/ 27 h 75"/>
                <a:gd name="T22" fmla="*/ 63 w 145"/>
                <a:gd name="T23" fmla="*/ 31 h 75"/>
                <a:gd name="T24" fmla="*/ 64 w 145"/>
                <a:gd name="T25" fmla="*/ 31 h 75"/>
                <a:gd name="T26" fmla="*/ 64 w 145"/>
                <a:gd name="T27" fmla="*/ 31 h 75"/>
                <a:gd name="T28" fmla="*/ 65 w 145"/>
                <a:gd name="T29" fmla="*/ 30 h 75"/>
                <a:gd name="T30" fmla="*/ 65 w 145"/>
                <a:gd name="T31" fmla="*/ 30 h 75"/>
                <a:gd name="T32" fmla="*/ 66 w 145"/>
                <a:gd name="T33" fmla="*/ 30 h 75"/>
                <a:gd name="T34" fmla="*/ 66 w 145"/>
                <a:gd name="T35" fmla="*/ 30 h 75"/>
                <a:gd name="T36" fmla="*/ 67 w 145"/>
                <a:gd name="T37" fmla="*/ 29 h 75"/>
                <a:gd name="T38" fmla="*/ 68 w 145"/>
                <a:gd name="T39" fmla="*/ 28 h 75"/>
                <a:gd name="T40" fmla="*/ 68 w 145"/>
                <a:gd name="T41" fmla="*/ 28 h 75"/>
                <a:gd name="T42" fmla="*/ 68 w 145"/>
                <a:gd name="T43" fmla="*/ 28 h 75"/>
                <a:gd name="T44" fmla="*/ 68 w 145"/>
                <a:gd name="T45" fmla="*/ 27 h 75"/>
                <a:gd name="T46" fmla="*/ 72 w 145"/>
                <a:gd name="T47" fmla="*/ 6 h 75"/>
                <a:gd name="T48" fmla="*/ 71 w 145"/>
                <a:gd name="T49" fmla="*/ 3 h 75"/>
                <a:gd name="T50" fmla="*/ 68 w 145"/>
                <a:gd name="T51" fmla="*/ 1 h 75"/>
                <a:gd name="T52" fmla="*/ 65 w 145"/>
                <a:gd name="T53" fmla="*/ 1 h 75"/>
                <a:gd name="T54" fmla="*/ 63 w 145"/>
                <a:gd name="T55" fmla="*/ 4 h 75"/>
                <a:gd name="T56" fmla="*/ 61 w 145"/>
                <a:gd name="T57" fmla="*/ 13 h 75"/>
                <a:gd name="T58" fmla="*/ 60 w 145"/>
                <a:gd name="T59" fmla="*/ 12 h 75"/>
                <a:gd name="T60" fmla="*/ 37 w 145"/>
                <a:gd name="T61" fmla="*/ 0 h 75"/>
                <a:gd name="T62" fmla="*/ 0 w 145"/>
                <a:gd name="T63" fmla="*/ 38 h 75"/>
                <a:gd name="T64" fmla="*/ 37 w 145"/>
                <a:gd name="T65" fmla="*/ 75 h 75"/>
                <a:gd name="T66" fmla="*/ 76 w 145"/>
                <a:gd name="T67" fmla="*/ 40 h 75"/>
                <a:gd name="T68" fmla="*/ 108 w 145"/>
                <a:gd name="T69" fmla="*/ 10 h 75"/>
                <a:gd name="T70" fmla="*/ 136 w 145"/>
                <a:gd name="T71" fmla="*/ 38 h 75"/>
                <a:gd name="T72" fmla="*/ 108 w 145"/>
                <a:gd name="T73" fmla="*/ 66 h 75"/>
                <a:gd name="T74" fmla="*/ 85 w 145"/>
                <a:gd name="T75" fmla="*/ 53 h 75"/>
                <a:gd name="T76" fmla="*/ 82 w 145"/>
                <a:gd name="T77" fmla="*/ 51 h 75"/>
                <a:gd name="T78" fmla="*/ 81 w 145"/>
                <a:gd name="T79" fmla="*/ 51 h 75"/>
                <a:gd name="T80" fmla="*/ 79 w 145"/>
                <a:gd name="T81" fmla="*/ 51 h 75"/>
                <a:gd name="T82" fmla="*/ 77 w 145"/>
                <a:gd name="T83" fmla="*/ 58 h 75"/>
                <a:gd name="T84" fmla="*/ 108 w 145"/>
                <a:gd name="T85" fmla="*/ 75 h 75"/>
                <a:gd name="T86" fmla="*/ 145 w 145"/>
                <a:gd name="T87" fmla="*/ 38 h 75"/>
                <a:gd name="T88" fmla="*/ 108 w 145"/>
                <a:gd name="T89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75">
                  <a:moveTo>
                    <a:pt x="108" y="0"/>
                  </a:moveTo>
                  <a:cubicBezTo>
                    <a:pt x="91" y="0"/>
                    <a:pt x="79" y="18"/>
                    <a:pt x="68" y="35"/>
                  </a:cubicBezTo>
                  <a:cubicBezTo>
                    <a:pt x="59" y="50"/>
                    <a:pt x="49" y="66"/>
                    <a:pt x="37" y="66"/>
                  </a:cubicBezTo>
                  <a:cubicBezTo>
                    <a:pt x="22" y="66"/>
                    <a:pt x="9" y="53"/>
                    <a:pt x="9" y="38"/>
                  </a:cubicBezTo>
                  <a:cubicBezTo>
                    <a:pt x="9" y="22"/>
                    <a:pt x="22" y="10"/>
                    <a:pt x="37" y="10"/>
                  </a:cubicBezTo>
                  <a:cubicBezTo>
                    <a:pt x="42" y="10"/>
                    <a:pt x="48" y="12"/>
                    <a:pt x="52" y="17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1" y="17"/>
                    <a:pt x="39" y="19"/>
                    <a:pt x="38" y="21"/>
                  </a:cubicBezTo>
                  <a:cubicBezTo>
                    <a:pt x="38" y="22"/>
                    <a:pt x="38" y="24"/>
                    <a:pt x="39" y="25"/>
                  </a:cubicBezTo>
                  <a:cubicBezTo>
                    <a:pt x="40" y="26"/>
                    <a:pt x="41" y="26"/>
                    <a:pt x="42" y="27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63" y="31"/>
                    <a:pt x="63" y="31"/>
                    <a:pt x="64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4" y="31"/>
                    <a:pt x="64" y="31"/>
                    <a:pt x="65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6" y="30"/>
                    <a:pt x="67" y="29"/>
                    <a:pt x="67" y="29"/>
                  </a:cubicBezTo>
                  <a:cubicBezTo>
                    <a:pt x="67" y="29"/>
                    <a:pt x="67" y="29"/>
                    <a:pt x="68" y="28"/>
                  </a:cubicBezTo>
                  <a:cubicBezTo>
                    <a:pt x="68" y="28"/>
                    <a:pt x="68" y="28"/>
                    <a:pt x="68" y="28"/>
                  </a:cubicBezTo>
                  <a:cubicBezTo>
                    <a:pt x="68" y="28"/>
                    <a:pt x="68" y="28"/>
                    <a:pt x="68" y="28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72" y="6"/>
                    <a:pt x="72" y="6"/>
                    <a:pt x="72" y="6"/>
                  </a:cubicBezTo>
                  <a:cubicBezTo>
                    <a:pt x="72" y="5"/>
                    <a:pt x="72" y="4"/>
                    <a:pt x="71" y="3"/>
                  </a:cubicBezTo>
                  <a:cubicBezTo>
                    <a:pt x="71" y="2"/>
                    <a:pt x="70" y="1"/>
                    <a:pt x="68" y="1"/>
                  </a:cubicBezTo>
                  <a:cubicBezTo>
                    <a:pt x="67" y="0"/>
                    <a:pt x="66" y="1"/>
                    <a:pt x="65" y="1"/>
                  </a:cubicBezTo>
                  <a:cubicBezTo>
                    <a:pt x="64" y="2"/>
                    <a:pt x="63" y="3"/>
                    <a:pt x="63" y="4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53" y="4"/>
                    <a:pt x="46" y="0"/>
                    <a:pt x="37" y="0"/>
                  </a:cubicBezTo>
                  <a:cubicBezTo>
                    <a:pt x="16" y="0"/>
                    <a:pt x="0" y="17"/>
                    <a:pt x="0" y="38"/>
                  </a:cubicBezTo>
                  <a:cubicBezTo>
                    <a:pt x="0" y="58"/>
                    <a:pt x="16" y="75"/>
                    <a:pt x="37" y="75"/>
                  </a:cubicBezTo>
                  <a:cubicBezTo>
                    <a:pt x="54" y="75"/>
                    <a:pt x="66" y="57"/>
                    <a:pt x="76" y="40"/>
                  </a:cubicBezTo>
                  <a:cubicBezTo>
                    <a:pt x="86" y="25"/>
                    <a:pt x="96" y="10"/>
                    <a:pt x="108" y="10"/>
                  </a:cubicBezTo>
                  <a:cubicBezTo>
                    <a:pt x="123" y="10"/>
                    <a:pt x="136" y="22"/>
                    <a:pt x="136" y="38"/>
                  </a:cubicBezTo>
                  <a:cubicBezTo>
                    <a:pt x="136" y="53"/>
                    <a:pt x="123" y="66"/>
                    <a:pt x="108" y="66"/>
                  </a:cubicBezTo>
                  <a:cubicBezTo>
                    <a:pt x="93" y="66"/>
                    <a:pt x="86" y="54"/>
                    <a:pt x="85" y="53"/>
                  </a:cubicBezTo>
                  <a:cubicBezTo>
                    <a:pt x="85" y="52"/>
                    <a:pt x="84" y="51"/>
                    <a:pt x="82" y="51"/>
                  </a:cubicBezTo>
                  <a:cubicBezTo>
                    <a:pt x="82" y="51"/>
                    <a:pt x="82" y="51"/>
                    <a:pt x="81" y="51"/>
                  </a:cubicBezTo>
                  <a:cubicBezTo>
                    <a:pt x="80" y="51"/>
                    <a:pt x="80" y="51"/>
                    <a:pt x="79" y="51"/>
                  </a:cubicBezTo>
                  <a:cubicBezTo>
                    <a:pt x="77" y="53"/>
                    <a:pt x="76" y="56"/>
                    <a:pt x="77" y="58"/>
                  </a:cubicBezTo>
                  <a:cubicBezTo>
                    <a:pt x="78" y="59"/>
                    <a:pt x="88" y="75"/>
                    <a:pt x="108" y="75"/>
                  </a:cubicBezTo>
                  <a:cubicBezTo>
                    <a:pt x="129" y="75"/>
                    <a:pt x="145" y="58"/>
                    <a:pt x="145" y="38"/>
                  </a:cubicBezTo>
                  <a:cubicBezTo>
                    <a:pt x="145" y="17"/>
                    <a:pt x="129" y="0"/>
                    <a:pt x="10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9" name="Freeform 123">
              <a:extLst>
                <a:ext uri="{FF2B5EF4-FFF2-40B4-BE49-F238E27FC236}">
                  <a16:creationId xmlns:a16="http://schemas.microsoft.com/office/drawing/2014/main" id="{29FAB3B7-CD3A-2955-26D3-54AB412C7F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2" y="3156"/>
              <a:ext cx="309" cy="420"/>
            </a:xfrm>
            <a:custGeom>
              <a:avLst/>
              <a:gdLst>
                <a:gd name="T0" fmla="*/ 16 w 202"/>
                <a:gd name="T1" fmla="*/ 219 h 281"/>
                <a:gd name="T2" fmla="*/ 23 w 202"/>
                <a:gd name="T3" fmla="*/ 209 h 281"/>
                <a:gd name="T4" fmla="*/ 24 w 202"/>
                <a:gd name="T5" fmla="*/ 208 h 281"/>
                <a:gd name="T6" fmla="*/ 158 w 202"/>
                <a:gd name="T7" fmla="*/ 203 h 281"/>
                <a:gd name="T8" fmla="*/ 163 w 202"/>
                <a:gd name="T9" fmla="*/ 209 h 281"/>
                <a:gd name="T10" fmla="*/ 171 w 202"/>
                <a:gd name="T11" fmla="*/ 209 h 281"/>
                <a:gd name="T12" fmla="*/ 171 w 202"/>
                <a:gd name="T13" fmla="*/ 202 h 281"/>
                <a:gd name="T14" fmla="*/ 165 w 202"/>
                <a:gd name="T15" fmla="*/ 195 h 281"/>
                <a:gd name="T16" fmla="*/ 125 w 202"/>
                <a:gd name="T17" fmla="*/ 112 h 281"/>
                <a:gd name="T18" fmla="*/ 126 w 202"/>
                <a:gd name="T19" fmla="*/ 111 h 281"/>
                <a:gd name="T20" fmla="*/ 189 w 202"/>
                <a:gd name="T21" fmla="*/ 121 h 281"/>
                <a:gd name="T22" fmla="*/ 199 w 202"/>
                <a:gd name="T23" fmla="*/ 85 h 281"/>
                <a:gd name="T24" fmla="*/ 175 w 202"/>
                <a:gd name="T25" fmla="*/ 69 h 281"/>
                <a:gd name="T26" fmla="*/ 161 w 202"/>
                <a:gd name="T27" fmla="*/ 43 h 281"/>
                <a:gd name="T28" fmla="*/ 122 w 202"/>
                <a:gd name="T29" fmla="*/ 6 h 281"/>
                <a:gd name="T30" fmla="*/ 116 w 202"/>
                <a:gd name="T31" fmla="*/ 0 h 281"/>
                <a:gd name="T32" fmla="*/ 36 w 202"/>
                <a:gd name="T33" fmla="*/ 64 h 281"/>
                <a:gd name="T34" fmla="*/ 14 w 202"/>
                <a:gd name="T35" fmla="*/ 147 h 281"/>
                <a:gd name="T36" fmla="*/ 21 w 202"/>
                <a:gd name="T37" fmla="*/ 196 h 281"/>
                <a:gd name="T38" fmla="*/ 0 w 202"/>
                <a:gd name="T39" fmla="*/ 239 h 281"/>
                <a:gd name="T40" fmla="*/ 5 w 202"/>
                <a:gd name="T41" fmla="*/ 281 h 281"/>
                <a:gd name="T42" fmla="*/ 85 w 202"/>
                <a:gd name="T43" fmla="*/ 275 h 281"/>
                <a:gd name="T44" fmla="*/ 10 w 202"/>
                <a:gd name="T45" fmla="*/ 270 h 281"/>
                <a:gd name="T46" fmla="*/ 12 w 202"/>
                <a:gd name="T47" fmla="*/ 230 h 281"/>
                <a:gd name="T48" fmla="*/ 88 w 202"/>
                <a:gd name="T49" fmla="*/ 230 h 281"/>
                <a:gd name="T50" fmla="*/ 88 w 202"/>
                <a:gd name="T51" fmla="*/ 219 h 281"/>
                <a:gd name="T52" fmla="*/ 42 w 202"/>
                <a:gd name="T53" fmla="*/ 75 h 281"/>
                <a:gd name="T54" fmla="*/ 109 w 202"/>
                <a:gd name="T55" fmla="*/ 16 h 281"/>
                <a:gd name="T56" fmla="*/ 110 w 202"/>
                <a:gd name="T57" fmla="*/ 33 h 281"/>
                <a:gd name="T58" fmla="*/ 155 w 202"/>
                <a:gd name="T59" fmla="*/ 53 h 281"/>
                <a:gd name="T60" fmla="*/ 168 w 202"/>
                <a:gd name="T61" fmla="*/ 78 h 281"/>
                <a:gd name="T62" fmla="*/ 190 w 202"/>
                <a:gd name="T63" fmla="*/ 92 h 281"/>
                <a:gd name="T64" fmla="*/ 180 w 202"/>
                <a:gd name="T65" fmla="*/ 113 h 281"/>
                <a:gd name="T66" fmla="*/ 107 w 202"/>
                <a:gd name="T67" fmla="*/ 94 h 281"/>
                <a:gd name="T68" fmla="*/ 153 w 202"/>
                <a:gd name="T69" fmla="*/ 192 h 281"/>
                <a:gd name="T70" fmla="*/ 31 w 202"/>
                <a:gd name="T71" fmla="*/ 192 h 281"/>
                <a:gd name="T72" fmla="*/ 25 w 202"/>
                <a:gd name="T73" fmla="*/ 146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2" h="281">
                  <a:moveTo>
                    <a:pt x="88" y="219"/>
                  </a:moveTo>
                  <a:cubicBezTo>
                    <a:pt x="16" y="219"/>
                    <a:pt x="16" y="219"/>
                    <a:pt x="16" y="219"/>
                  </a:cubicBezTo>
                  <a:cubicBezTo>
                    <a:pt x="17" y="218"/>
                    <a:pt x="17" y="218"/>
                    <a:pt x="17" y="218"/>
                  </a:cubicBezTo>
                  <a:cubicBezTo>
                    <a:pt x="19" y="215"/>
                    <a:pt x="21" y="212"/>
                    <a:pt x="23" y="209"/>
                  </a:cubicBezTo>
                  <a:cubicBezTo>
                    <a:pt x="23" y="209"/>
                    <a:pt x="23" y="209"/>
                    <a:pt x="23" y="209"/>
                  </a:cubicBezTo>
                  <a:cubicBezTo>
                    <a:pt x="24" y="209"/>
                    <a:pt x="24" y="209"/>
                    <a:pt x="24" y="208"/>
                  </a:cubicBezTo>
                  <a:cubicBezTo>
                    <a:pt x="29" y="203"/>
                    <a:pt x="29" y="203"/>
                    <a:pt x="29" y="203"/>
                  </a:cubicBezTo>
                  <a:cubicBezTo>
                    <a:pt x="158" y="203"/>
                    <a:pt x="158" y="203"/>
                    <a:pt x="158" y="203"/>
                  </a:cubicBezTo>
                  <a:cubicBezTo>
                    <a:pt x="158" y="203"/>
                    <a:pt x="158" y="203"/>
                    <a:pt x="158" y="203"/>
                  </a:cubicBezTo>
                  <a:cubicBezTo>
                    <a:pt x="160" y="205"/>
                    <a:pt x="161" y="207"/>
                    <a:pt x="163" y="209"/>
                  </a:cubicBezTo>
                  <a:cubicBezTo>
                    <a:pt x="164" y="210"/>
                    <a:pt x="165" y="211"/>
                    <a:pt x="167" y="211"/>
                  </a:cubicBezTo>
                  <a:cubicBezTo>
                    <a:pt x="168" y="211"/>
                    <a:pt x="170" y="210"/>
                    <a:pt x="171" y="209"/>
                  </a:cubicBezTo>
                  <a:cubicBezTo>
                    <a:pt x="172" y="209"/>
                    <a:pt x="172" y="207"/>
                    <a:pt x="172" y="206"/>
                  </a:cubicBezTo>
                  <a:cubicBezTo>
                    <a:pt x="173" y="204"/>
                    <a:pt x="172" y="203"/>
                    <a:pt x="171" y="202"/>
                  </a:cubicBezTo>
                  <a:cubicBezTo>
                    <a:pt x="169" y="199"/>
                    <a:pt x="166" y="197"/>
                    <a:pt x="165" y="195"/>
                  </a:cubicBezTo>
                  <a:cubicBezTo>
                    <a:pt x="165" y="195"/>
                    <a:pt x="165" y="195"/>
                    <a:pt x="165" y="195"/>
                  </a:cubicBezTo>
                  <a:cubicBezTo>
                    <a:pt x="165" y="195"/>
                    <a:pt x="165" y="195"/>
                    <a:pt x="165" y="195"/>
                  </a:cubicBezTo>
                  <a:cubicBezTo>
                    <a:pt x="160" y="171"/>
                    <a:pt x="138" y="132"/>
                    <a:pt x="125" y="112"/>
                  </a:cubicBezTo>
                  <a:cubicBezTo>
                    <a:pt x="125" y="110"/>
                    <a:pt x="125" y="110"/>
                    <a:pt x="125" y="110"/>
                  </a:cubicBezTo>
                  <a:cubicBezTo>
                    <a:pt x="126" y="111"/>
                    <a:pt x="126" y="111"/>
                    <a:pt x="126" y="111"/>
                  </a:cubicBezTo>
                  <a:cubicBezTo>
                    <a:pt x="139" y="115"/>
                    <a:pt x="158" y="119"/>
                    <a:pt x="183" y="124"/>
                  </a:cubicBezTo>
                  <a:cubicBezTo>
                    <a:pt x="185" y="125"/>
                    <a:pt x="188" y="123"/>
                    <a:pt x="189" y="121"/>
                  </a:cubicBezTo>
                  <a:cubicBezTo>
                    <a:pt x="201" y="92"/>
                    <a:pt x="201" y="92"/>
                    <a:pt x="201" y="92"/>
                  </a:cubicBezTo>
                  <a:cubicBezTo>
                    <a:pt x="202" y="90"/>
                    <a:pt x="202" y="87"/>
                    <a:pt x="199" y="85"/>
                  </a:cubicBezTo>
                  <a:cubicBezTo>
                    <a:pt x="175" y="69"/>
                    <a:pt x="175" y="69"/>
                    <a:pt x="175" y="69"/>
                  </a:cubicBezTo>
                  <a:cubicBezTo>
                    <a:pt x="175" y="69"/>
                    <a:pt x="175" y="69"/>
                    <a:pt x="175" y="69"/>
                  </a:cubicBezTo>
                  <a:cubicBezTo>
                    <a:pt x="164" y="46"/>
                    <a:pt x="164" y="46"/>
                    <a:pt x="164" y="46"/>
                  </a:cubicBezTo>
                  <a:cubicBezTo>
                    <a:pt x="164" y="45"/>
                    <a:pt x="162" y="44"/>
                    <a:pt x="161" y="43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2" y="6"/>
                    <a:pt x="122" y="6"/>
                    <a:pt x="122" y="6"/>
                  </a:cubicBezTo>
                  <a:cubicBezTo>
                    <a:pt x="122" y="4"/>
                    <a:pt x="121" y="2"/>
                    <a:pt x="119" y="1"/>
                  </a:cubicBezTo>
                  <a:cubicBezTo>
                    <a:pt x="118" y="0"/>
                    <a:pt x="117" y="0"/>
                    <a:pt x="116" y="0"/>
                  </a:cubicBezTo>
                  <a:cubicBezTo>
                    <a:pt x="115" y="0"/>
                    <a:pt x="114" y="0"/>
                    <a:pt x="113" y="1"/>
                  </a:cubicBezTo>
                  <a:cubicBezTo>
                    <a:pt x="107" y="5"/>
                    <a:pt x="47" y="42"/>
                    <a:pt x="36" y="64"/>
                  </a:cubicBezTo>
                  <a:cubicBezTo>
                    <a:pt x="35" y="66"/>
                    <a:pt x="34" y="68"/>
                    <a:pt x="33" y="70"/>
                  </a:cubicBezTo>
                  <a:cubicBezTo>
                    <a:pt x="23" y="90"/>
                    <a:pt x="11" y="112"/>
                    <a:pt x="14" y="147"/>
                  </a:cubicBezTo>
                  <a:cubicBezTo>
                    <a:pt x="16" y="173"/>
                    <a:pt x="19" y="189"/>
                    <a:pt x="21" y="196"/>
                  </a:cubicBezTo>
                  <a:cubicBezTo>
                    <a:pt x="21" y="196"/>
                    <a:pt x="21" y="196"/>
                    <a:pt x="21" y="196"/>
                  </a:cubicBezTo>
                  <a:cubicBezTo>
                    <a:pt x="20" y="196"/>
                    <a:pt x="20" y="196"/>
                    <a:pt x="20" y="196"/>
                  </a:cubicBezTo>
                  <a:cubicBezTo>
                    <a:pt x="14" y="202"/>
                    <a:pt x="0" y="219"/>
                    <a:pt x="0" y="239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0" y="278"/>
                    <a:pt x="2" y="281"/>
                    <a:pt x="5" y="281"/>
                  </a:cubicBezTo>
                  <a:cubicBezTo>
                    <a:pt x="80" y="281"/>
                    <a:pt x="80" y="281"/>
                    <a:pt x="80" y="281"/>
                  </a:cubicBezTo>
                  <a:cubicBezTo>
                    <a:pt x="83" y="281"/>
                    <a:pt x="85" y="278"/>
                    <a:pt x="85" y="275"/>
                  </a:cubicBezTo>
                  <a:cubicBezTo>
                    <a:pt x="85" y="272"/>
                    <a:pt x="83" y="270"/>
                    <a:pt x="80" y="270"/>
                  </a:cubicBezTo>
                  <a:cubicBezTo>
                    <a:pt x="10" y="270"/>
                    <a:pt x="10" y="270"/>
                    <a:pt x="10" y="270"/>
                  </a:cubicBezTo>
                  <a:cubicBezTo>
                    <a:pt x="10" y="239"/>
                    <a:pt x="10" y="239"/>
                    <a:pt x="10" y="239"/>
                  </a:cubicBezTo>
                  <a:cubicBezTo>
                    <a:pt x="10" y="236"/>
                    <a:pt x="11" y="233"/>
                    <a:pt x="12" y="230"/>
                  </a:cubicBezTo>
                  <a:cubicBezTo>
                    <a:pt x="12" y="230"/>
                    <a:pt x="12" y="230"/>
                    <a:pt x="12" y="230"/>
                  </a:cubicBezTo>
                  <a:cubicBezTo>
                    <a:pt x="88" y="230"/>
                    <a:pt x="88" y="230"/>
                    <a:pt x="88" y="230"/>
                  </a:cubicBezTo>
                  <a:cubicBezTo>
                    <a:pt x="91" y="230"/>
                    <a:pt x="93" y="228"/>
                    <a:pt x="93" y="225"/>
                  </a:cubicBezTo>
                  <a:cubicBezTo>
                    <a:pt x="93" y="222"/>
                    <a:pt x="91" y="219"/>
                    <a:pt x="88" y="219"/>
                  </a:cubicBezTo>
                  <a:close/>
                  <a:moveTo>
                    <a:pt x="42" y="75"/>
                  </a:moveTo>
                  <a:cubicBezTo>
                    <a:pt x="42" y="75"/>
                    <a:pt x="42" y="75"/>
                    <a:pt x="42" y="75"/>
                  </a:cubicBezTo>
                  <a:cubicBezTo>
                    <a:pt x="43" y="73"/>
                    <a:pt x="44" y="71"/>
                    <a:pt x="45" y="69"/>
                  </a:cubicBezTo>
                  <a:cubicBezTo>
                    <a:pt x="53" y="53"/>
                    <a:pt x="96" y="25"/>
                    <a:pt x="109" y="16"/>
                  </a:cubicBezTo>
                  <a:cubicBezTo>
                    <a:pt x="110" y="16"/>
                    <a:pt x="110" y="16"/>
                    <a:pt x="110" y="16"/>
                  </a:cubicBezTo>
                  <a:cubicBezTo>
                    <a:pt x="110" y="33"/>
                    <a:pt x="110" y="33"/>
                    <a:pt x="110" y="33"/>
                  </a:cubicBezTo>
                  <a:cubicBezTo>
                    <a:pt x="110" y="35"/>
                    <a:pt x="111" y="37"/>
                    <a:pt x="113" y="38"/>
                  </a:cubicBezTo>
                  <a:cubicBezTo>
                    <a:pt x="155" y="53"/>
                    <a:pt x="155" y="53"/>
                    <a:pt x="155" y="53"/>
                  </a:cubicBezTo>
                  <a:cubicBezTo>
                    <a:pt x="166" y="75"/>
                    <a:pt x="166" y="75"/>
                    <a:pt x="166" y="75"/>
                  </a:cubicBezTo>
                  <a:cubicBezTo>
                    <a:pt x="166" y="76"/>
                    <a:pt x="167" y="77"/>
                    <a:pt x="168" y="78"/>
                  </a:cubicBezTo>
                  <a:cubicBezTo>
                    <a:pt x="190" y="92"/>
                    <a:pt x="190" y="92"/>
                    <a:pt x="190" y="92"/>
                  </a:cubicBezTo>
                  <a:cubicBezTo>
                    <a:pt x="190" y="92"/>
                    <a:pt x="190" y="92"/>
                    <a:pt x="190" y="92"/>
                  </a:cubicBezTo>
                  <a:cubicBezTo>
                    <a:pt x="181" y="113"/>
                    <a:pt x="181" y="113"/>
                    <a:pt x="181" y="113"/>
                  </a:cubicBezTo>
                  <a:cubicBezTo>
                    <a:pt x="180" y="113"/>
                    <a:pt x="180" y="113"/>
                    <a:pt x="180" y="113"/>
                  </a:cubicBezTo>
                  <a:cubicBezTo>
                    <a:pt x="152" y="107"/>
                    <a:pt x="120" y="99"/>
                    <a:pt x="115" y="95"/>
                  </a:cubicBezTo>
                  <a:cubicBezTo>
                    <a:pt x="113" y="93"/>
                    <a:pt x="110" y="92"/>
                    <a:pt x="107" y="94"/>
                  </a:cubicBezTo>
                  <a:cubicBezTo>
                    <a:pt x="105" y="95"/>
                    <a:pt x="104" y="99"/>
                    <a:pt x="106" y="101"/>
                  </a:cubicBezTo>
                  <a:cubicBezTo>
                    <a:pt x="108" y="104"/>
                    <a:pt x="144" y="159"/>
                    <a:pt x="153" y="192"/>
                  </a:cubicBezTo>
                  <a:cubicBezTo>
                    <a:pt x="153" y="192"/>
                    <a:pt x="153" y="192"/>
                    <a:pt x="153" y="192"/>
                  </a:cubicBezTo>
                  <a:cubicBezTo>
                    <a:pt x="31" y="192"/>
                    <a:pt x="31" y="192"/>
                    <a:pt x="31" y="192"/>
                  </a:cubicBezTo>
                  <a:cubicBezTo>
                    <a:pt x="31" y="192"/>
                    <a:pt x="31" y="192"/>
                    <a:pt x="31" y="192"/>
                  </a:cubicBezTo>
                  <a:cubicBezTo>
                    <a:pt x="29" y="185"/>
                    <a:pt x="27" y="170"/>
                    <a:pt x="25" y="146"/>
                  </a:cubicBezTo>
                  <a:cubicBezTo>
                    <a:pt x="22" y="114"/>
                    <a:pt x="33" y="94"/>
                    <a:pt x="42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grpSp>
        <p:nvGrpSpPr>
          <p:cNvPr id="70" name="Group 108">
            <a:extLst>
              <a:ext uri="{FF2B5EF4-FFF2-40B4-BE49-F238E27FC236}">
                <a16:creationId xmlns:a16="http://schemas.microsoft.com/office/drawing/2014/main" id="{6623C1CF-7ABC-87D3-5EC6-9808154C6CC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67422" y="2130384"/>
            <a:ext cx="331423" cy="365760"/>
            <a:chOff x="539" y="3225"/>
            <a:chExt cx="386" cy="426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1" name="Freeform 109">
              <a:extLst>
                <a:ext uri="{FF2B5EF4-FFF2-40B4-BE49-F238E27FC236}">
                  <a16:creationId xmlns:a16="http://schemas.microsoft.com/office/drawing/2014/main" id="{132CAAC0-785C-C07D-882F-B74179D1DE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9" y="3225"/>
              <a:ext cx="386" cy="426"/>
            </a:xfrm>
            <a:custGeom>
              <a:avLst/>
              <a:gdLst>
                <a:gd name="T0" fmla="*/ 174 w 261"/>
                <a:gd name="T1" fmla="*/ 288 h 288"/>
                <a:gd name="T2" fmla="*/ 54 w 261"/>
                <a:gd name="T3" fmla="*/ 288 h 288"/>
                <a:gd name="T4" fmla="*/ 48 w 261"/>
                <a:gd name="T5" fmla="*/ 282 h 288"/>
                <a:gd name="T6" fmla="*/ 48 w 261"/>
                <a:gd name="T7" fmla="*/ 216 h 288"/>
                <a:gd name="T8" fmla="*/ 0 w 261"/>
                <a:gd name="T9" fmla="*/ 121 h 288"/>
                <a:gd name="T10" fmla="*/ 120 w 261"/>
                <a:gd name="T11" fmla="*/ 0 h 288"/>
                <a:gd name="T12" fmla="*/ 234 w 261"/>
                <a:gd name="T13" fmla="*/ 101 h 288"/>
                <a:gd name="T14" fmla="*/ 243 w 261"/>
                <a:gd name="T15" fmla="*/ 118 h 288"/>
                <a:gd name="T16" fmla="*/ 260 w 261"/>
                <a:gd name="T17" fmla="*/ 163 h 288"/>
                <a:gd name="T18" fmla="*/ 260 w 261"/>
                <a:gd name="T19" fmla="*/ 165 h 288"/>
                <a:gd name="T20" fmla="*/ 258 w 261"/>
                <a:gd name="T21" fmla="*/ 174 h 288"/>
                <a:gd name="T22" fmla="*/ 246 w 261"/>
                <a:gd name="T23" fmla="*/ 180 h 288"/>
                <a:gd name="T24" fmla="*/ 234 w 261"/>
                <a:gd name="T25" fmla="*/ 180 h 288"/>
                <a:gd name="T26" fmla="*/ 222 w 261"/>
                <a:gd name="T27" fmla="*/ 235 h 288"/>
                <a:gd name="T28" fmla="*/ 180 w 261"/>
                <a:gd name="T29" fmla="*/ 246 h 288"/>
                <a:gd name="T30" fmla="*/ 180 w 261"/>
                <a:gd name="T31" fmla="*/ 282 h 288"/>
                <a:gd name="T32" fmla="*/ 174 w 261"/>
                <a:gd name="T33" fmla="*/ 288 h 288"/>
                <a:gd name="T34" fmla="*/ 60 w 261"/>
                <a:gd name="T35" fmla="*/ 276 h 288"/>
                <a:gd name="T36" fmla="*/ 168 w 261"/>
                <a:gd name="T37" fmla="*/ 276 h 288"/>
                <a:gd name="T38" fmla="*/ 168 w 261"/>
                <a:gd name="T39" fmla="*/ 240 h 288"/>
                <a:gd name="T40" fmla="*/ 169 w 261"/>
                <a:gd name="T41" fmla="*/ 236 h 288"/>
                <a:gd name="T42" fmla="*/ 174 w 261"/>
                <a:gd name="T43" fmla="*/ 234 h 288"/>
                <a:gd name="T44" fmla="*/ 214 w 261"/>
                <a:gd name="T45" fmla="*/ 226 h 288"/>
                <a:gd name="T46" fmla="*/ 222 w 261"/>
                <a:gd name="T47" fmla="*/ 174 h 288"/>
                <a:gd name="T48" fmla="*/ 224 w 261"/>
                <a:gd name="T49" fmla="*/ 170 h 288"/>
                <a:gd name="T50" fmla="*/ 228 w 261"/>
                <a:gd name="T51" fmla="*/ 168 h 288"/>
                <a:gd name="T52" fmla="*/ 246 w 261"/>
                <a:gd name="T53" fmla="*/ 168 h 288"/>
                <a:gd name="T54" fmla="*/ 248 w 261"/>
                <a:gd name="T55" fmla="*/ 167 h 288"/>
                <a:gd name="T56" fmla="*/ 248 w 261"/>
                <a:gd name="T57" fmla="*/ 165 h 288"/>
                <a:gd name="T58" fmla="*/ 248 w 261"/>
                <a:gd name="T59" fmla="*/ 162 h 288"/>
                <a:gd name="T60" fmla="*/ 233 w 261"/>
                <a:gd name="T61" fmla="*/ 124 h 288"/>
                <a:gd name="T62" fmla="*/ 222 w 261"/>
                <a:gd name="T63" fmla="*/ 101 h 288"/>
                <a:gd name="T64" fmla="*/ 120 w 261"/>
                <a:gd name="T65" fmla="*/ 12 h 288"/>
                <a:gd name="T66" fmla="*/ 12 w 261"/>
                <a:gd name="T67" fmla="*/ 121 h 288"/>
                <a:gd name="T68" fmla="*/ 57 w 261"/>
                <a:gd name="T69" fmla="*/ 208 h 288"/>
                <a:gd name="T70" fmla="*/ 60 w 261"/>
                <a:gd name="T71" fmla="*/ 213 h 288"/>
                <a:gd name="T72" fmla="*/ 60 w 261"/>
                <a:gd name="T73" fmla="*/ 276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1" h="288">
                  <a:moveTo>
                    <a:pt x="174" y="288"/>
                  </a:moveTo>
                  <a:cubicBezTo>
                    <a:pt x="54" y="288"/>
                    <a:pt x="54" y="288"/>
                    <a:pt x="54" y="288"/>
                  </a:cubicBezTo>
                  <a:cubicBezTo>
                    <a:pt x="50" y="288"/>
                    <a:pt x="48" y="285"/>
                    <a:pt x="48" y="282"/>
                  </a:cubicBezTo>
                  <a:cubicBezTo>
                    <a:pt x="48" y="216"/>
                    <a:pt x="48" y="216"/>
                    <a:pt x="48" y="216"/>
                  </a:cubicBezTo>
                  <a:cubicBezTo>
                    <a:pt x="16" y="196"/>
                    <a:pt x="0" y="164"/>
                    <a:pt x="0" y="121"/>
                  </a:cubicBezTo>
                  <a:cubicBezTo>
                    <a:pt x="0" y="53"/>
                    <a:pt x="52" y="0"/>
                    <a:pt x="120" y="0"/>
                  </a:cubicBezTo>
                  <a:cubicBezTo>
                    <a:pt x="176" y="0"/>
                    <a:pt x="234" y="38"/>
                    <a:pt x="234" y="101"/>
                  </a:cubicBezTo>
                  <a:cubicBezTo>
                    <a:pt x="234" y="103"/>
                    <a:pt x="239" y="112"/>
                    <a:pt x="243" y="118"/>
                  </a:cubicBezTo>
                  <a:cubicBezTo>
                    <a:pt x="251" y="133"/>
                    <a:pt x="261" y="150"/>
                    <a:pt x="260" y="163"/>
                  </a:cubicBezTo>
                  <a:cubicBezTo>
                    <a:pt x="260" y="164"/>
                    <a:pt x="260" y="164"/>
                    <a:pt x="260" y="165"/>
                  </a:cubicBezTo>
                  <a:cubicBezTo>
                    <a:pt x="260" y="167"/>
                    <a:pt x="260" y="171"/>
                    <a:pt x="258" y="174"/>
                  </a:cubicBezTo>
                  <a:cubicBezTo>
                    <a:pt x="255" y="178"/>
                    <a:pt x="251" y="180"/>
                    <a:pt x="246" y="180"/>
                  </a:cubicBezTo>
                  <a:cubicBezTo>
                    <a:pt x="242" y="180"/>
                    <a:pt x="238" y="180"/>
                    <a:pt x="234" y="180"/>
                  </a:cubicBezTo>
                  <a:cubicBezTo>
                    <a:pt x="234" y="194"/>
                    <a:pt x="232" y="225"/>
                    <a:pt x="222" y="235"/>
                  </a:cubicBezTo>
                  <a:cubicBezTo>
                    <a:pt x="213" y="244"/>
                    <a:pt x="200" y="246"/>
                    <a:pt x="180" y="246"/>
                  </a:cubicBezTo>
                  <a:cubicBezTo>
                    <a:pt x="180" y="282"/>
                    <a:pt x="180" y="282"/>
                    <a:pt x="180" y="282"/>
                  </a:cubicBezTo>
                  <a:cubicBezTo>
                    <a:pt x="180" y="285"/>
                    <a:pt x="177" y="288"/>
                    <a:pt x="174" y="288"/>
                  </a:cubicBezTo>
                  <a:close/>
                  <a:moveTo>
                    <a:pt x="60" y="276"/>
                  </a:moveTo>
                  <a:cubicBezTo>
                    <a:pt x="168" y="276"/>
                    <a:pt x="168" y="276"/>
                    <a:pt x="168" y="276"/>
                  </a:cubicBezTo>
                  <a:cubicBezTo>
                    <a:pt x="168" y="240"/>
                    <a:pt x="168" y="240"/>
                    <a:pt x="168" y="240"/>
                  </a:cubicBezTo>
                  <a:cubicBezTo>
                    <a:pt x="168" y="239"/>
                    <a:pt x="168" y="237"/>
                    <a:pt x="169" y="236"/>
                  </a:cubicBezTo>
                  <a:cubicBezTo>
                    <a:pt x="170" y="235"/>
                    <a:pt x="172" y="234"/>
                    <a:pt x="174" y="234"/>
                  </a:cubicBezTo>
                  <a:cubicBezTo>
                    <a:pt x="198" y="234"/>
                    <a:pt x="208" y="233"/>
                    <a:pt x="214" y="226"/>
                  </a:cubicBezTo>
                  <a:cubicBezTo>
                    <a:pt x="220" y="220"/>
                    <a:pt x="222" y="192"/>
                    <a:pt x="222" y="174"/>
                  </a:cubicBezTo>
                  <a:cubicBezTo>
                    <a:pt x="222" y="173"/>
                    <a:pt x="223" y="171"/>
                    <a:pt x="224" y="170"/>
                  </a:cubicBezTo>
                  <a:cubicBezTo>
                    <a:pt x="225" y="169"/>
                    <a:pt x="226" y="168"/>
                    <a:pt x="228" y="168"/>
                  </a:cubicBezTo>
                  <a:cubicBezTo>
                    <a:pt x="228" y="168"/>
                    <a:pt x="238" y="168"/>
                    <a:pt x="246" y="168"/>
                  </a:cubicBezTo>
                  <a:cubicBezTo>
                    <a:pt x="247" y="168"/>
                    <a:pt x="247" y="168"/>
                    <a:pt x="248" y="167"/>
                  </a:cubicBezTo>
                  <a:cubicBezTo>
                    <a:pt x="248" y="167"/>
                    <a:pt x="248" y="166"/>
                    <a:pt x="248" y="165"/>
                  </a:cubicBezTo>
                  <a:cubicBezTo>
                    <a:pt x="248" y="164"/>
                    <a:pt x="248" y="163"/>
                    <a:pt x="248" y="162"/>
                  </a:cubicBezTo>
                  <a:cubicBezTo>
                    <a:pt x="249" y="153"/>
                    <a:pt x="239" y="136"/>
                    <a:pt x="233" y="124"/>
                  </a:cubicBezTo>
                  <a:cubicBezTo>
                    <a:pt x="226" y="113"/>
                    <a:pt x="222" y="106"/>
                    <a:pt x="222" y="101"/>
                  </a:cubicBezTo>
                  <a:cubicBezTo>
                    <a:pt x="222" y="45"/>
                    <a:pt x="170" y="12"/>
                    <a:pt x="120" y="12"/>
                  </a:cubicBezTo>
                  <a:cubicBezTo>
                    <a:pt x="59" y="12"/>
                    <a:pt x="12" y="60"/>
                    <a:pt x="12" y="121"/>
                  </a:cubicBezTo>
                  <a:cubicBezTo>
                    <a:pt x="12" y="161"/>
                    <a:pt x="27" y="190"/>
                    <a:pt x="57" y="208"/>
                  </a:cubicBezTo>
                  <a:cubicBezTo>
                    <a:pt x="58" y="209"/>
                    <a:pt x="60" y="211"/>
                    <a:pt x="60" y="213"/>
                  </a:cubicBezTo>
                  <a:lnTo>
                    <a:pt x="60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72" name="Freeform 110">
              <a:extLst>
                <a:ext uri="{FF2B5EF4-FFF2-40B4-BE49-F238E27FC236}">
                  <a16:creationId xmlns:a16="http://schemas.microsoft.com/office/drawing/2014/main" id="{EBD4D312-A5A5-0329-C440-66D1837CB7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" y="3332"/>
              <a:ext cx="53" cy="71"/>
            </a:xfrm>
            <a:custGeom>
              <a:avLst/>
              <a:gdLst>
                <a:gd name="T0" fmla="*/ 30 w 36"/>
                <a:gd name="T1" fmla="*/ 48 h 48"/>
                <a:gd name="T2" fmla="*/ 6 w 36"/>
                <a:gd name="T3" fmla="*/ 48 h 48"/>
                <a:gd name="T4" fmla="*/ 0 w 36"/>
                <a:gd name="T5" fmla="*/ 42 h 48"/>
                <a:gd name="T6" fmla="*/ 0 w 36"/>
                <a:gd name="T7" fmla="*/ 6 h 48"/>
                <a:gd name="T8" fmla="*/ 6 w 36"/>
                <a:gd name="T9" fmla="*/ 0 h 48"/>
                <a:gd name="T10" fmla="*/ 30 w 36"/>
                <a:gd name="T11" fmla="*/ 0 h 48"/>
                <a:gd name="T12" fmla="*/ 36 w 36"/>
                <a:gd name="T13" fmla="*/ 6 h 48"/>
                <a:gd name="T14" fmla="*/ 36 w 36"/>
                <a:gd name="T15" fmla="*/ 42 h 48"/>
                <a:gd name="T16" fmla="*/ 30 w 36"/>
                <a:gd name="T17" fmla="*/ 48 h 48"/>
                <a:gd name="T18" fmla="*/ 12 w 36"/>
                <a:gd name="T19" fmla="*/ 36 h 48"/>
                <a:gd name="T20" fmla="*/ 24 w 36"/>
                <a:gd name="T21" fmla="*/ 36 h 48"/>
                <a:gd name="T22" fmla="*/ 24 w 36"/>
                <a:gd name="T23" fmla="*/ 12 h 48"/>
                <a:gd name="T24" fmla="*/ 12 w 36"/>
                <a:gd name="T25" fmla="*/ 12 h 48"/>
                <a:gd name="T26" fmla="*/ 12 w 36"/>
                <a:gd name="T2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30" y="48"/>
                  </a:moveTo>
                  <a:cubicBezTo>
                    <a:pt x="6" y="48"/>
                    <a:pt x="6" y="48"/>
                    <a:pt x="6" y="48"/>
                  </a:cubicBezTo>
                  <a:cubicBezTo>
                    <a:pt x="2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5"/>
                    <a:pt x="33" y="48"/>
                    <a:pt x="30" y="48"/>
                  </a:cubicBezTo>
                  <a:close/>
                  <a:moveTo>
                    <a:pt x="12" y="36"/>
                  </a:moveTo>
                  <a:cubicBezTo>
                    <a:pt x="24" y="36"/>
                    <a:pt x="24" y="36"/>
                    <a:pt x="24" y="3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6AAA2C08-432E-3B81-0ECF-13B6B07321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" y="3420"/>
              <a:ext cx="54" cy="71"/>
            </a:xfrm>
            <a:custGeom>
              <a:avLst/>
              <a:gdLst>
                <a:gd name="T0" fmla="*/ 30 w 36"/>
                <a:gd name="T1" fmla="*/ 48 h 48"/>
                <a:gd name="T2" fmla="*/ 6 w 36"/>
                <a:gd name="T3" fmla="*/ 48 h 48"/>
                <a:gd name="T4" fmla="*/ 0 w 36"/>
                <a:gd name="T5" fmla="*/ 42 h 48"/>
                <a:gd name="T6" fmla="*/ 0 w 36"/>
                <a:gd name="T7" fmla="*/ 6 h 48"/>
                <a:gd name="T8" fmla="*/ 6 w 36"/>
                <a:gd name="T9" fmla="*/ 0 h 48"/>
                <a:gd name="T10" fmla="*/ 30 w 36"/>
                <a:gd name="T11" fmla="*/ 0 h 48"/>
                <a:gd name="T12" fmla="*/ 36 w 36"/>
                <a:gd name="T13" fmla="*/ 6 h 48"/>
                <a:gd name="T14" fmla="*/ 36 w 36"/>
                <a:gd name="T15" fmla="*/ 42 h 48"/>
                <a:gd name="T16" fmla="*/ 30 w 36"/>
                <a:gd name="T17" fmla="*/ 48 h 48"/>
                <a:gd name="T18" fmla="*/ 12 w 36"/>
                <a:gd name="T19" fmla="*/ 36 h 48"/>
                <a:gd name="T20" fmla="*/ 24 w 36"/>
                <a:gd name="T21" fmla="*/ 36 h 48"/>
                <a:gd name="T22" fmla="*/ 24 w 36"/>
                <a:gd name="T23" fmla="*/ 12 h 48"/>
                <a:gd name="T24" fmla="*/ 12 w 36"/>
                <a:gd name="T25" fmla="*/ 12 h 48"/>
                <a:gd name="T26" fmla="*/ 12 w 36"/>
                <a:gd name="T2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30" y="48"/>
                  </a:moveTo>
                  <a:cubicBezTo>
                    <a:pt x="6" y="48"/>
                    <a:pt x="6" y="48"/>
                    <a:pt x="6" y="48"/>
                  </a:cubicBezTo>
                  <a:cubicBezTo>
                    <a:pt x="2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5"/>
                    <a:pt x="33" y="48"/>
                    <a:pt x="30" y="48"/>
                  </a:cubicBezTo>
                  <a:close/>
                  <a:moveTo>
                    <a:pt x="12" y="36"/>
                  </a:moveTo>
                  <a:cubicBezTo>
                    <a:pt x="24" y="36"/>
                    <a:pt x="24" y="36"/>
                    <a:pt x="24" y="3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74" name="Freeform 112">
              <a:extLst>
                <a:ext uri="{FF2B5EF4-FFF2-40B4-BE49-F238E27FC236}">
                  <a16:creationId xmlns:a16="http://schemas.microsoft.com/office/drawing/2014/main" id="{177A3B64-7E98-8072-B067-4BC3E388E9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0" y="3332"/>
              <a:ext cx="53" cy="71"/>
            </a:xfrm>
            <a:custGeom>
              <a:avLst/>
              <a:gdLst>
                <a:gd name="T0" fmla="*/ 30 w 36"/>
                <a:gd name="T1" fmla="*/ 48 h 48"/>
                <a:gd name="T2" fmla="*/ 6 w 36"/>
                <a:gd name="T3" fmla="*/ 48 h 48"/>
                <a:gd name="T4" fmla="*/ 0 w 36"/>
                <a:gd name="T5" fmla="*/ 42 h 48"/>
                <a:gd name="T6" fmla="*/ 0 w 36"/>
                <a:gd name="T7" fmla="*/ 6 h 48"/>
                <a:gd name="T8" fmla="*/ 6 w 36"/>
                <a:gd name="T9" fmla="*/ 0 h 48"/>
                <a:gd name="T10" fmla="*/ 30 w 36"/>
                <a:gd name="T11" fmla="*/ 0 h 48"/>
                <a:gd name="T12" fmla="*/ 36 w 36"/>
                <a:gd name="T13" fmla="*/ 6 h 48"/>
                <a:gd name="T14" fmla="*/ 36 w 36"/>
                <a:gd name="T15" fmla="*/ 42 h 48"/>
                <a:gd name="T16" fmla="*/ 30 w 36"/>
                <a:gd name="T17" fmla="*/ 48 h 48"/>
                <a:gd name="T18" fmla="*/ 12 w 36"/>
                <a:gd name="T19" fmla="*/ 36 h 48"/>
                <a:gd name="T20" fmla="*/ 24 w 36"/>
                <a:gd name="T21" fmla="*/ 36 h 48"/>
                <a:gd name="T22" fmla="*/ 24 w 36"/>
                <a:gd name="T23" fmla="*/ 12 h 48"/>
                <a:gd name="T24" fmla="*/ 12 w 36"/>
                <a:gd name="T25" fmla="*/ 12 h 48"/>
                <a:gd name="T26" fmla="*/ 12 w 36"/>
                <a:gd name="T2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30" y="48"/>
                  </a:moveTo>
                  <a:cubicBezTo>
                    <a:pt x="6" y="48"/>
                    <a:pt x="6" y="48"/>
                    <a:pt x="6" y="48"/>
                  </a:cubicBezTo>
                  <a:cubicBezTo>
                    <a:pt x="2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5"/>
                    <a:pt x="33" y="48"/>
                    <a:pt x="30" y="48"/>
                  </a:cubicBezTo>
                  <a:close/>
                  <a:moveTo>
                    <a:pt x="12" y="36"/>
                  </a:moveTo>
                  <a:cubicBezTo>
                    <a:pt x="24" y="36"/>
                    <a:pt x="24" y="36"/>
                    <a:pt x="24" y="3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75" name="Rectangle 113">
              <a:extLst>
                <a:ext uri="{FF2B5EF4-FFF2-40B4-BE49-F238E27FC236}">
                  <a16:creationId xmlns:a16="http://schemas.microsoft.com/office/drawing/2014/main" id="{C4B50C17-4D31-145D-D8E2-B18D8B1ADA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" y="3332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76" name="Rectangle 114">
              <a:extLst>
                <a:ext uri="{FF2B5EF4-FFF2-40B4-BE49-F238E27FC236}">
                  <a16:creationId xmlns:a16="http://schemas.microsoft.com/office/drawing/2014/main" id="{382A6394-62C9-8F23-B0AD-07FB09CDD1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" y="3332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77" name="Rectangle 115">
              <a:extLst>
                <a:ext uri="{FF2B5EF4-FFF2-40B4-BE49-F238E27FC236}">
                  <a16:creationId xmlns:a16="http://schemas.microsoft.com/office/drawing/2014/main" id="{507503E3-C87B-79AB-BC9F-E4F646831C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" y="3420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78" name="Rectangle 116">
              <a:extLst>
                <a:ext uri="{FF2B5EF4-FFF2-40B4-BE49-F238E27FC236}">
                  <a16:creationId xmlns:a16="http://schemas.microsoft.com/office/drawing/2014/main" id="{39385EFF-30EE-F67A-4A0F-E62A436299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" y="3420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79" name="Rectangle 117">
              <a:extLst>
                <a:ext uri="{FF2B5EF4-FFF2-40B4-BE49-F238E27FC236}">
                  <a16:creationId xmlns:a16="http://schemas.microsoft.com/office/drawing/2014/main" id="{9CA60AAD-07DE-21C2-A09F-232BD9D568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420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80" name="Rectangle 118">
              <a:extLst>
                <a:ext uri="{FF2B5EF4-FFF2-40B4-BE49-F238E27FC236}">
                  <a16:creationId xmlns:a16="http://schemas.microsoft.com/office/drawing/2014/main" id="{8C8894F1-DFF6-8201-5BB6-5AB340A27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" y="3420"/>
              <a:ext cx="18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grpSp>
        <p:nvGrpSpPr>
          <p:cNvPr id="81" name="Group 52">
            <a:extLst>
              <a:ext uri="{FF2B5EF4-FFF2-40B4-BE49-F238E27FC236}">
                <a16:creationId xmlns:a16="http://schemas.microsoft.com/office/drawing/2014/main" id="{F3D3DD95-5778-A05B-F104-CE6FFA92F7A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03564" y="2130384"/>
            <a:ext cx="365760" cy="365760"/>
            <a:chOff x="6539" y="439"/>
            <a:chExt cx="426" cy="426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2" name="Freeform 53">
              <a:extLst>
                <a:ext uri="{FF2B5EF4-FFF2-40B4-BE49-F238E27FC236}">
                  <a16:creationId xmlns:a16="http://schemas.microsoft.com/office/drawing/2014/main" id="{005B9439-07E6-92F5-A149-4F78D7C2F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9" y="439"/>
              <a:ext cx="426" cy="392"/>
            </a:xfrm>
            <a:custGeom>
              <a:avLst/>
              <a:gdLst>
                <a:gd name="T0" fmla="*/ 60 w 288"/>
                <a:gd name="T1" fmla="*/ 262 h 265"/>
                <a:gd name="T2" fmla="*/ 26 w 288"/>
                <a:gd name="T3" fmla="*/ 220 h 265"/>
                <a:gd name="T4" fmla="*/ 41 w 288"/>
                <a:gd name="T5" fmla="*/ 168 h 265"/>
                <a:gd name="T6" fmla="*/ 0 w 288"/>
                <a:gd name="T7" fmla="*/ 162 h 265"/>
                <a:gd name="T8" fmla="*/ 6 w 288"/>
                <a:gd name="T9" fmla="*/ 120 h 265"/>
                <a:gd name="T10" fmla="*/ 50 w 288"/>
                <a:gd name="T11" fmla="*/ 92 h 265"/>
                <a:gd name="T12" fmla="*/ 24 w 288"/>
                <a:gd name="T13" fmla="*/ 63 h 265"/>
                <a:gd name="T14" fmla="*/ 60 w 288"/>
                <a:gd name="T15" fmla="*/ 25 h 265"/>
                <a:gd name="T16" fmla="*/ 92 w 288"/>
                <a:gd name="T17" fmla="*/ 49 h 265"/>
                <a:gd name="T18" fmla="*/ 120 w 288"/>
                <a:gd name="T19" fmla="*/ 6 h 265"/>
                <a:gd name="T20" fmla="*/ 162 w 288"/>
                <a:gd name="T21" fmla="*/ 0 h 265"/>
                <a:gd name="T22" fmla="*/ 168 w 288"/>
                <a:gd name="T23" fmla="*/ 40 h 265"/>
                <a:gd name="T24" fmla="*/ 221 w 288"/>
                <a:gd name="T25" fmla="*/ 25 h 265"/>
                <a:gd name="T26" fmla="*/ 263 w 288"/>
                <a:gd name="T27" fmla="*/ 59 h 265"/>
                <a:gd name="T28" fmla="*/ 263 w 288"/>
                <a:gd name="T29" fmla="*/ 67 h 265"/>
                <a:gd name="T30" fmla="*/ 248 w 288"/>
                <a:gd name="T31" fmla="*/ 120 h 265"/>
                <a:gd name="T32" fmla="*/ 288 w 288"/>
                <a:gd name="T33" fmla="*/ 126 h 265"/>
                <a:gd name="T34" fmla="*/ 282 w 288"/>
                <a:gd name="T35" fmla="*/ 168 h 265"/>
                <a:gd name="T36" fmla="*/ 239 w 288"/>
                <a:gd name="T37" fmla="*/ 196 h 265"/>
                <a:gd name="T38" fmla="*/ 263 w 288"/>
                <a:gd name="T39" fmla="*/ 228 h 265"/>
                <a:gd name="T40" fmla="*/ 221 w 288"/>
                <a:gd name="T41" fmla="*/ 262 h 265"/>
                <a:gd name="T42" fmla="*/ 193 w 288"/>
                <a:gd name="T43" fmla="*/ 226 h 265"/>
                <a:gd name="T44" fmla="*/ 225 w 288"/>
                <a:gd name="T45" fmla="*/ 250 h 265"/>
                <a:gd name="T46" fmla="*/ 227 w 288"/>
                <a:gd name="T47" fmla="*/ 201 h 265"/>
                <a:gd name="T48" fmla="*/ 238 w 288"/>
                <a:gd name="T49" fmla="*/ 160 h 265"/>
                <a:gd name="T50" fmla="*/ 276 w 288"/>
                <a:gd name="T51" fmla="*/ 156 h 265"/>
                <a:gd name="T52" fmla="*/ 243 w 288"/>
                <a:gd name="T53" fmla="*/ 132 h 265"/>
                <a:gd name="T54" fmla="*/ 226 w 288"/>
                <a:gd name="T55" fmla="*/ 94 h 265"/>
                <a:gd name="T56" fmla="*/ 251 w 288"/>
                <a:gd name="T57" fmla="*/ 63 h 265"/>
                <a:gd name="T58" fmla="*/ 202 w 288"/>
                <a:gd name="T59" fmla="*/ 61 h 265"/>
                <a:gd name="T60" fmla="*/ 161 w 288"/>
                <a:gd name="T61" fmla="*/ 50 h 265"/>
                <a:gd name="T62" fmla="*/ 156 w 288"/>
                <a:gd name="T63" fmla="*/ 12 h 265"/>
                <a:gd name="T64" fmla="*/ 132 w 288"/>
                <a:gd name="T65" fmla="*/ 45 h 265"/>
                <a:gd name="T66" fmla="*/ 95 w 288"/>
                <a:gd name="T67" fmla="*/ 62 h 265"/>
                <a:gd name="T68" fmla="*/ 64 w 288"/>
                <a:gd name="T69" fmla="*/ 38 h 265"/>
                <a:gd name="T70" fmla="*/ 62 w 288"/>
                <a:gd name="T71" fmla="*/ 86 h 265"/>
                <a:gd name="T72" fmla="*/ 51 w 288"/>
                <a:gd name="T73" fmla="*/ 127 h 265"/>
                <a:gd name="T74" fmla="*/ 12 w 288"/>
                <a:gd name="T75" fmla="*/ 132 h 265"/>
                <a:gd name="T76" fmla="*/ 45 w 288"/>
                <a:gd name="T77" fmla="*/ 156 h 265"/>
                <a:gd name="T78" fmla="*/ 63 w 288"/>
                <a:gd name="T79" fmla="*/ 194 h 265"/>
                <a:gd name="T80" fmla="*/ 38 w 288"/>
                <a:gd name="T81" fmla="*/ 224 h 265"/>
                <a:gd name="T82" fmla="*/ 87 w 288"/>
                <a:gd name="T83" fmla="*/ 226 h 265"/>
                <a:gd name="T84" fmla="*/ 96 w 288"/>
                <a:gd name="T85" fmla="*/ 235 h 265"/>
                <a:gd name="T86" fmla="*/ 64 w 288"/>
                <a:gd name="T87" fmla="*/ 264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88" h="265">
                  <a:moveTo>
                    <a:pt x="64" y="264"/>
                  </a:moveTo>
                  <a:cubicBezTo>
                    <a:pt x="62" y="264"/>
                    <a:pt x="61" y="264"/>
                    <a:pt x="60" y="262"/>
                  </a:cubicBezTo>
                  <a:cubicBezTo>
                    <a:pt x="26" y="229"/>
                    <a:pt x="26" y="229"/>
                    <a:pt x="26" y="229"/>
                  </a:cubicBezTo>
                  <a:cubicBezTo>
                    <a:pt x="23" y="226"/>
                    <a:pt x="23" y="222"/>
                    <a:pt x="26" y="220"/>
                  </a:cubicBezTo>
                  <a:cubicBezTo>
                    <a:pt x="50" y="196"/>
                    <a:pt x="50" y="196"/>
                    <a:pt x="50" y="196"/>
                  </a:cubicBezTo>
                  <a:cubicBezTo>
                    <a:pt x="46" y="188"/>
                    <a:pt x="43" y="177"/>
                    <a:pt x="41" y="168"/>
                  </a:cubicBezTo>
                  <a:cubicBezTo>
                    <a:pt x="6" y="168"/>
                    <a:pt x="6" y="168"/>
                    <a:pt x="6" y="168"/>
                  </a:cubicBezTo>
                  <a:cubicBezTo>
                    <a:pt x="3" y="168"/>
                    <a:pt x="0" y="165"/>
                    <a:pt x="0" y="162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122"/>
                    <a:pt x="3" y="120"/>
                    <a:pt x="6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3" y="110"/>
                    <a:pt x="46" y="100"/>
                    <a:pt x="50" y="92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5" y="66"/>
                    <a:pt x="24" y="65"/>
                    <a:pt x="24" y="63"/>
                  </a:cubicBezTo>
                  <a:cubicBezTo>
                    <a:pt x="24" y="61"/>
                    <a:pt x="25" y="60"/>
                    <a:pt x="26" y="59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2" y="23"/>
                    <a:pt x="66" y="23"/>
                    <a:pt x="68" y="25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100" y="45"/>
                    <a:pt x="111" y="42"/>
                    <a:pt x="120" y="40"/>
                  </a:cubicBezTo>
                  <a:cubicBezTo>
                    <a:pt x="120" y="6"/>
                    <a:pt x="120" y="6"/>
                    <a:pt x="120" y="6"/>
                  </a:cubicBezTo>
                  <a:cubicBezTo>
                    <a:pt x="120" y="2"/>
                    <a:pt x="123" y="0"/>
                    <a:pt x="126" y="0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166" y="0"/>
                    <a:pt x="168" y="2"/>
                    <a:pt x="168" y="6"/>
                  </a:cubicBezTo>
                  <a:cubicBezTo>
                    <a:pt x="168" y="40"/>
                    <a:pt x="168" y="40"/>
                    <a:pt x="168" y="40"/>
                  </a:cubicBezTo>
                  <a:cubicBezTo>
                    <a:pt x="178" y="42"/>
                    <a:pt x="188" y="45"/>
                    <a:pt x="196" y="49"/>
                  </a:cubicBezTo>
                  <a:cubicBezTo>
                    <a:pt x="221" y="25"/>
                    <a:pt x="221" y="25"/>
                    <a:pt x="221" y="25"/>
                  </a:cubicBezTo>
                  <a:cubicBezTo>
                    <a:pt x="223" y="22"/>
                    <a:pt x="227" y="22"/>
                    <a:pt x="229" y="25"/>
                  </a:cubicBezTo>
                  <a:cubicBezTo>
                    <a:pt x="263" y="59"/>
                    <a:pt x="263" y="59"/>
                    <a:pt x="263" y="59"/>
                  </a:cubicBezTo>
                  <a:cubicBezTo>
                    <a:pt x="264" y="60"/>
                    <a:pt x="265" y="61"/>
                    <a:pt x="265" y="63"/>
                  </a:cubicBezTo>
                  <a:cubicBezTo>
                    <a:pt x="265" y="65"/>
                    <a:pt x="264" y="66"/>
                    <a:pt x="263" y="67"/>
                  </a:cubicBezTo>
                  <a:cubicBezTo>
                    <a:pt x="239" y="92"/>
                    <a:pt x="239" y="92"/>
                    <a:pt x="239" y="92"/>
                  </a:cubicBezTo>
                  <a:cubicBezTo>
                    <a:pt x="243" y="100"/>
                    <a:pt x="246" y="110"/>
                    <a:pt x="248" y="120"/>
                  </a:cubicBezTo>
                  <a:cubicBezTo>
                    <a:pt x="282" y="120"/>
                    <a:pt x="282" y="120"/>
                    <a:pt x="282" y="120"/>
                  </a:cubicBezTo>
                  <a:cubicBezTo>
                    <a:pt x="286" y="120"/>
                    <a:pt x="288" y="122"/>
                    <a:pt x="288" y="126"/>
                  </a:cubicBezTo>
                  <a:cubicBezTo>
                    <a:pt x="288" y="162"/>
                    <a:pt x="288" y="162"/>
                    <a:pt x="288" y="162"/>
                  </a:cubicBezTo>
                  <a:cubicBezTo>
                    <a:pt x="288" y="165"/>
                    <a:pt x="286" y="168"/>
                    <a:pt x="282" y="168"/>
                  </a:cubicBezTo>
                  <a:cubicBezTo>
                    <a:pt x="248" y="168"/>
                    <a:pt x="248" y="168"/>
                    <a:pt x="248" y="168"/>
                  </a:cubicBezTo>
                  <a:cubicBezTo>
                    <a:pt x="246" y="177"/>
                    <a:pt x="243" y="188"/>
                    <a:pt x="239" y="196"/>
                  </a:cubicBezTo>
                  <a:cubicBezTo>
                    <a:pt x="263" y="220"/>
                    <a:pt x="263" y="220"/>
                    <a:pt x="263" y="220"/>
                  </a:cubicBezTo>
                  <a:cubicBezTo>
                    <a:pt x="266" y="222"/>
                    <a:pt x="266" y="226"/>
                    <a:pt x="263" y="228"/>
                  </a:cubicBezTo>
                  <a:cubicBezTo>
                    <a:pt x="229" y="262"/>
                    <a:pt x="229" y="262"/>
                    <a:pt x="229" y="262"/>
                  </a:cubicBezTo>
                  <a:cubicBezTo>
                    <a:pt x="227" y="265"/>
                    <a:pt x="223" y="265"/>
                    <a:pt x="221" y="262"/>
                  </a:cubicBezTo>
                  <a:cubicBezTo>
                    <a:pt x="193" y="235"/>
                    <a:pt x="193" y="235"/>
                    <a:pt x="193" y="235"/>
                  </a:cubicBezTo>
                  <a:cubicBezTo>
                    <a:pt x="191" y="233"/>
                    <a:pt x="191" y="229"/>
                    <a:pt x="193" y="226"/>
                  </a:cubicBezTo>
                  <a:cubicBezTo>
                    <a:pt x="196" y="224"/>
                    <a:pt x="199" y="224"/>
                    <a:pt x="202" y="226"/>
                  </a:cubicBezTo>
                  <a:cubicBezTo>
                    <a:pt x="225" y="250"/>
                    <a:pt x="225" y="250"/>
                    <a:pt x="225" y="250"/>
                  </a:cubicBezTo>
                  <a:cubicBezTo>
                    <a:pt x="251" y="224"/>
                    <a:pt x="251" y="224"/>
                    <a:pt x="251" y="224"/>
                  </a:cubicBezTo>
                  <a:cubicBezTo>
                    <a:pt x="227" y="201"/>
                    <a:pt x="227" y="201"/>
                    <a:pt x="227" y="201"/>
                  </a:cubicBezTo>
                  <a:cubicBezTo>
                    <a:pt x="225" y="199"/>
                    <a:pt x="225" y="196"/>
                    <a:pt x="226" y="194"/>
                  </a:cubicBezTo>
                  <a:cubicBezTo>
                    <a:pt x="232" y="185"/>
                    <a:pt x="236" y="167"/>
                    <a:pt x="238" y="160"/>
                  </a:cubicBezTo>
                  <a:cubicBezTo>
                    <a:pt x="238" y="158"/>
                    <a:pt x="241" y="156"/>
                    <a:pt x="243" y="156"/>
                  </a:cubicBezTo>
                  <a:cubicBezTo>
                    <a:pt x="276" y="156"/>
                    <a:pt x="276" y="156"/>
                    <a:pt x="276" y="156"/>
                  </a:cubicBezTo>
                  <a:cubicBezTo>
                    <a:pt x="276" y="132"/>
                    <a:pt x="276" y="132"/>
                    <a:pt x="276" y="132"/>
                  </a:cubicBezTo>
                  <a:cubicBezTo>
                    <a:pt x="243" y="132"/>
                    <a:pt x="243" y="132"/>
                    <a:pt x="243" y="132"/>
                  </a:cubicBezTo>
                  <a:cubicBezTo>
                    <a:pt x="241" y="132"/>
                    <a:pt x="238" y="130"/>
                    <a:pt x="238" y="127"/>
                  </a:cubicBezTo>
                  <a:cubicBezTo>
                    <a:pt x="236" y="120"/>
                    <a:pt x="232" y="103"/>
                    <a:pt x="226" y="94"/>
                  </a:cubicBezTo>
                  <a:cubicBezTo>
                    <a:pt x="225" y="91"/>
                    <a:pt x="225" y="88"/>
                    <a:pt x="227" y="86"/>
                  </a:cubicBezTo>
                  <a:cubicBezTo>
                    <a:pt x="251" y="63"/>
                    <a:pt x="251" y="63"/>
                    <a:pt x="251" y="63"/>
                  </a:cubicBezTo>
                  <a:cubicBezTo>
                    <a:pt x="225" y="38"/>
                    <a:pt x="225" y="38"/>
                    <a:pt x="225" y="38"/>
                  </a:cubicBezTo>
                  <a:cubicBezTo>
                    <a:pt x="202" y="61"/>
                    <a:pt x="202" y="61"/>
                    <a:pt x="202" y="61"/>
                  </a:cubicBezTo>
                  <a:cubicBezTo>
                    <a:pt x="200" y="63"/>
                    <a:pt x="197" y="63"/>
                    <a:pt x="194" y="62"/>
                  </a:cubicBezTo>
                  <a:cubicBezTo>
                    <a:pt x="186" y="57"/>
                    <a:pt x="172" y="53"/>
                    <a:pt x="161" y="50"/>
                  </a:cubicBezTo>
                  <a:cubicBezTo>
                    <a:pt x="158" y="50"/>
                    <a:pt x="156" y="47"/>
                    <a:pt x="156" y="45"/>
                  </a:cubicBezTo>
                  <a:cubicBezTo>
                    <a:pt x="156" y="12"/>
                    <a:pt x="156" y="12"/>
                    <a:pt x="156" y="12"/>
                  </a:cubicBezTo>
                  <a:cubicBezTo>
                    <a:pt x="132" y="12"/>
                    <a:pt x="132" y="12"/>
                    <a:pt x="132" y="12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7"/>
                    <a:pt x="131" y="50"/>
                    <a:pt x="128" y="50"/>
                  </a:cubicBezTo>
                  <a:cubicBezTo>
                    <a:pt x="117" y="53"/>
                    <a:pt x="103" y="57"/>
                    <a:pt x="95" y="62"/>
                  </a:cubicBezTo>
                  <a:cubicBezTo>
                    <a:pt x="92" y="63"/>
                    <a:pt x="89" y="63"/>
                    <a:pt x="87" y="61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8" y="63"/>
                    <a:pt x="38" y="63"/>
                    <a:pt x="38" y="63"/>
                  </a:cubicBezTo>
                  <a:cubicBezTo>
                    <a:pt x="62" y="86"/>
                    <a:pt x="62" y="86"/>
                    <a:pt x="62" y="86"/>
                  </a:cubicBezTo>
                  <a:cubicBezTo>
                    <a:pt x="64" y="88"/>
                    <a:pt x="64" y="91"/>
                    <a:pt x="63" y="94"/>
                  </a:cubicBezTo>
                  <a:cubicBezTo>
                    <a:pt x="57" y="103"/>
                    <a:pt x="53" y="120"/>
                    <a:pt x="51" y="127"/>
                  </a:cubicBezTo>
                  <a:cubicBezTo>
                    <a:pt x="51" y="130"/>
                    <a:pt x="48" y="132"/>
                    <a:pt x="45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2" y="156"/>
                    <a:pt x="12" y="156"/>
                    <a:pt x="12" y="156"/>
                  </a:cubicBezTo>
                  <a:cubicBezTo>
                    <a:pt x="45" y="156"/>
                    <a:pt x="45" y="156"/>
                    <a:pt x="45" y="156"/>
                  </a:cubicBezTo>
                  <a:cubicBezTo>
                    <a:pt x="48" y="156"/>
                    <a:pt x="51" y="158"/>
                    <a:pt x="51" y="160"/>
                  </a:cubicBezTo>
                  <a:cubicBezTo>
                    <a:pt x="53" y="167"/>
                    <a:pt x="57" y="185"/>
                    <a:pt x="63" y="194"/>
                  </a:cubicBezTo>
                  <a:cubicBezTo>
                    <a:pt x="64" y="196"/>
                    <a:pt x="64" y="199"/>
                    <a:pt x="62" y="201"/>
                  </a:cubicBezTo>
                  <a:cubicBezTo>
                    <a:pt x="38" y="224"/>
                    <a:pt x="38" y="224"/>
                    <a:pt x="38" y="224"/>
                  </a:cubicBezTo>
                  <a:cubicBezTo>
                    <a:pt x="64" y="250"/>
                    <a:pt x="64" y="250"/>
                    <a:pt x="64" y="250"/>
                  </a:cubicBezTo>
                  <a:cubicBezTo>
                    <a:pt x="87" y="226"/>
                    <a:pt x="87" y="226"/>
                    <a:pt x="87" y="226"/>
                  </a:cubicBezTo>
                  <a:cubicBezTo>
                    <a:pt x="89" y="224"/>
                    <a:pt x="93" y="224"/>
                    <a:pt x="96" y="226"/>
                  </a:cubicBezTo>
                  <a:cubicBezTo>
                    <a:pt x="98" y="229"/>
                    <a:pt x="98" y="233"/>
                    <a:pt x="96" y="235"/>
                  </a:cubicBezTo>
                  <a:cubicBezTo>
                    <a:pt x="68" y="262"/>
                    <a:pt x="68" y="262"/>
                    <a:pt x="68" y="262"/>
                  </a:cubicBezTo>
                  <a:cubicBezTo>
                    <a:pt x="67" y="264"/>
                    <a:pt x="65" y="264"/>
                    <a:pt x="64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83" name="Freeform 54">
              <a:extLst>
                <a:ext uri="{FF2B5EF4-FFF2-40B4-BE49-F238E27FC236}">
                  <a16:creationId xmlns:a16="http://schemas.microsoft.com/office/drawing/2014/main" id="{6E375450-DC59-1BA2-10B1-EB7A9A2C7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7" y="794"/>
              <a:ext cx="71" cy="18"/>
            </a:xfrm>
            <a:custGeom>
              <a:avLst/>
              <a:gdLst>
                <a:gd name="T0" fmla="*/ 42 w 48"/>
                <a:gd name="T1" fmla="*/ 12 h 12"/>
                <a:gd name="T2" fmla="*/ 6 w 48"/>
                <a:gd name="T3" fmla="*/ 12 h 12"/>
                <a:gd name="T4" fmla="*/ 0 w 48"/>
                <a:gd name="T5" fmla="*/ 6 h 12"/>
                <a:gd name="T6" fmla="*/ 6 w 48"/>
                <a:gd name="T7" fmla="*/ 0 h 12"/>
                <a:gd name="T8" fmla="*/ 42 w 48"/>
                <a:gd name="T9" fmla="*/ 0 h 12"/>
                <a:gd name="T10" fmla="*/ 48 w 48"/>
                <a:gd name="T11" fmla="*/ 6 h 12"/>
                <a:gd name="T12" fmla="*/ 42 w 4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2">
                  <a:moveTo>
                    <a:pt x="4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6" y="0"/>
                    <a:pt x="48" y="2"/>
                    <a:pt x="48" y="6"/>
                  </a:cubicBezTo>
                  <a:cubicBezTo>
                    <a:pt x="48" y="9"/>
                    <a:pt x="46" y="12"/>
                    <a:pt x="4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84" name="Freeform 55">
              <a:extLst>
                <a:ext uri="{FF2B5EF4-FFF2-40B4-BE49-F238E27FC236}">
                  <a16:creationId xmlns:a16="http://schemas.microsoft.com/office/drawing/2014/main" id="{66355B2A-E723-5A08-B8DF-964A88E92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7" y="830"/>
              <a:ext cx="71" cy="17"/>
            </a:xfrm>
            <a:custGeom>
              <a:avLst/>
              <a:gdLst>
                <a:gd name="T0" fmla="*/ 42 w 48"/>
                <a:gd name="T1" fmla="*/ 12 h 12"/>
                <a:gd name="T2" fmla="*/ 6 w 48"/>
                <a:gd name="T3" fmla="*/ 12 h 12"/>
                <a:gd name="T4" fmla="*/ 0 w 48"/>
                <a:gd name="T5" fmla="*/ 6 h 12"/>
                <a:gd name="T6" fmla="*/ 6 w 48"/>
                <a:gd name="T7" fmla="*/ 0 h 12"/>
                <a:gd name="T8" fmla="*/ 42 w 48"/>
                <a:gd name="T9" fmla="*/ 0 h 12"/>
                <a:gd name="T10" fmla="*/ 48 w 48"/>
                <a:gd name="T11" fmla="*/ 6 h 12"/>
                <a:gd name="T12" fmla="*/ 42 w 4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2">
                  <a:moveTo>
                    <a:pt x="4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6" y="0"/>
                    <a:pt x="48" y="2"/>
                    <a:pt x="48" y="6"/>
                  </a:cubicBezTo>
                  <a:cubicBezTo>
                    <a:pt x="48" y="9"/>
                    <a:pt x="46" y="12"/>
                    <a:pt x="4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85" name="Freeform 56">
              <a:extLst>
                <a:ext uri="{FF2B5EF4-FFF2-40B4-BE49-F238E27FC236}">
                  <a16:creationId xmlns:a16="http://schemas.microsoft.com/office/drawing/2014/main" id="{0C47BBE7-3A36-3A0A-00DD-E4AC705FF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3" y="830"/>
              <a:ext cx="18" cy="35"/>
            </a:xfrm>
            <a:custGeom>
              <a:avLst/>
              <a:gdLst>
                <a:gd name="T0" fmla="*/ 6 w 12"/>
                <a:gd name="T1" fmla="*/ 24 h 24"/>
                <a:gd name="T2" fmla="*/ 0 w 12"/>
                <a:gd name="T3" fmla="*/ 18 h 24"/>
                <a:gd name="T4" fmla="*/ 0 w 12"/>
                <a:gd name="T5" fmla="*/ 6 h 24"/>
                <a:gd name="T6" fmla="*/ 6 w 12"/>
                <a:gd name="T7" fmla="*/ 0 h 24"/>
                <a:gd name="T8" fmla="*/ 12 w 12"/>
                <a:gd name="T9" fmla="*/ 6 h 24"/>
                <a:gd name="T10" fmla="*/ 12 w 12"/>
                <a:gd name="T11" fmla="*/ 18 h 24"/>
                <a:gd name="T12" fmla="*/ 6 w 12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24">
                  <a:moveTo>
                    <a:pt x="6" y="24"/>
                  </a:moveTo>
                  <a:cubicBezTo>
                    <a:pt x="3" y="24"/>
                    <a:pt x="0" y="21"/>
                    <a:pt x="0" y="1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" y="0"/>
                    <a:pt x="12" y="2"/>
                    <a:pt x="12" y="6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21"/>
                    <a:pt x="10" y="24"/>
                    <a:pt x="6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86" name="Freeform 57">
              <a:extLst>
                <a:ext uri="{FF2B5EF4-FFF2-40B4-BE49-F238E27FC236}">
                  <a16:creationId xmlns:a16="http://schemas.microsoft.com/office/drawing/2014/main" id="{3D738EB0-6FEB-00DA-3F93-F3E8A606E0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40" y="545"/>
              <a:ext cx="226" cy="231"/>
            </a:xfrm>
            <a:custGeom>
              <a:avLst/>
              <a:gdLst>
                <a:gd name="T0" fmla="*/ 94 w 153"/>
                <a:gd name="T1" fmla="*/ 156 h 156"/>
                <a:gd name="T2" fmla="*/ 58 w 153"/>
                <a:gd name="T3" fmla="*/ 156 h 156"/>
                <a:gd name="T4" fmla="*/ 52 w 153"/>
                <a:gd name="T5" fmla="*/ 150 h 156"/>
                <a:gd name="T6" fmla="*/ 52 w 153"/>
                <a:gd name="T7" fmla="*/ 140 h 156"/>
                <a:gd name="T8" fmla="*/ 0 w 153"/>
                <a:gd name="T9" fmla="*/ 72 h 156"/>
                <a:gd name="T10" fmla="*/ 76 w 153"/>
                <a:gd name="T11" fmla="*/ 0 h 156"/>
                <a:gd name="T12" fmla="*/ 153 w 153"/>
                <a:gd name="T13" fmla="*/ 72 h 156"/>
                <a:gd name="T14" fmla="*/ 100 w 153"/>
                <a:gd name="T15" fmla="*/ 140 h 156"/>
                <a:gd name="T16" fmla="*/ 100 w 153"/>
                <a:gd name="T17" fmla="*/ 150 h 156"/>
                <a:gd name="T18" fmla="*/ 94 w 153"/>
                <a:gd name="T19" fmla="*/ 156 h 156"/>
                <a:gd name="T20" fmla="*/ 64 w 153"/>
                <a:gd name="T21" fmla="*/ 144 h 156"/>
                <a:gd name="T22" fmla="*/ 88 w 153"/>
                <a:gd name="T23" fmla="*/ 144 h 156"/>
                <a:gd name="T24" fmla="*/ 88 w 153"/>
                <a:gd name="T25" fmla="*/ 136 h 156"/>
                <a:gd name="T26" fmla="*/ 93 w 153"/>
                <a:gd name="T27" fmla="*/ 130 h 156"/>
                <a:gd name="T28" fmla="*/ 141 w 153"/>
                <a:gd name="T29" fmla="*/ 72 h 156"/>
                <a:gd name="T30" fmla="*/ 76 w 153"/>
                <a:gd name="T31" fmla="*/ 12 h 156"/>
                <a:gd name="T32" fmla="*/ 12 w 153"/>
                <a:gd name="T33" fmla="*/ 72 h 156"/>
                <a:gd name="T34" fmla="*/ 60 w 153"/>
                <a:gd name="T35" fmla="*/ 130 h 156"/>
                <a:gd name="T36" fmla="*/ 64 w 153"/>
                <a:gd name="T37" fmla="*/ 136 h 156"/>
                <a:gd name="T38" fmla="*/ 64 w 153"/>
                <a:gd name="T39" fmla="*/ 14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3" h="156">
                  <a:moveTo>
                    <a:pt x="94" y="156"/>
                  </a:moveTo>
                  <a:cubicBezTo>
                    <a:pt x="58" y="156"/>
                    <a:pt x="58" y="156"/>
                    <a:pt x="58" y="156"/>
                  </a:cubicBezTo>
                  <a:cubicBezTo>
                    <a:pt x="55" y="156"/>
                    <a:pt x="52" y="153"/>
                    <a:pt x="52" y="15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21" y="130"/>
                    <a:pt x="0" y="103"/>
                    <a:pt x="0" y="72"/>
                  </a:cubicBezTo>
                  <a:cubicBezTo>
                    <a:pt x="0" y="32"/>
                    <a:pt x="34" y="0"/>
                    <a:pt x="76" y="0"/>
                  </a:cubicBezTo>
                  <a:cubicBezTo>
                    <a:pt x="119" y="0"/>
                    <a:pt x="153" y="32"/>
                    <a:pt x="153" y="72"/>
                  </a:cubicBezTo>
                  <a:cubicBezTo>
                    <a:pt x="153" y="103"/>
                    <a:pt x="132" y="130"/>
                    <a:pt x="100" y="140"/>
                  </a:cubicBezTo>
                  <a:cubicBezTo>
                    <a:pt x="100" y="150"/>
                    <a:pt x="100" y="150"/>
                    <a:pt x="100" y="150"/>
                  </a:cubicBezTo>
                  <a:cubicBezTo>
                    <a:pt x="100" y="153"/>
                    <a:pt x="98" y="156"/>
                    <a:pt x="94" y="156"/>
                  </a:cubicBezTo>
                  <a:close/>
                  <a:moveTo>
                    <a:pt x="64" y="144"/>
                  </a:moveTo>
                  <a:cubicBezTo>
                    <a:pt x="88" y="144"/>
                    <a:pt x="88" y="144"/>
                    <a:pt x="88" y="144"/>
                  </a:cubicBezTo>
                  <a:cubicBezTo>
                    <a:pt x="88" y="136"/>
                    <a:pt x="88" y="136"/>
                    <a:pt x="88" y="136"/>
                  </a:cubicBezTo>
                  <a:cubicBezTo>
                    <a:pt x="88" y="133"/>
                    <a:pt x="90" y="131"/>
                    <a:pt x="93" y="130"/>
                  </a:cubicBezTo>
                  <a:cubicBezTo>
                    <a:pt x="121" y="123"/>
                    <a:pt x="141" y="99"/>
                    <a:pt x="141" y="72"/>
                  </a:cubicBezTo>
                  <a:cubicBezTo>
                    <a:pt x="141" y="39"/>
                    <a:pt x="112" y="12"/>
                    <a:pt x="76" y="12"/>
                  </a:cubicBezTo>
                  <a:cubicBezTo>
                    <a:pt x="41" y="12"/>
                    <a:pt x="12" y="39"/>
                    <a:pt x="12" y="72"/>
                  </a:cubicBezTo>
                  <a:cubicBezTo>
                    <a:pt x="12" y="99"/>
                    <a:pt x="32" y="123"/>
                    <a:pt x="60" y="130"/>
                  </a:cubicBezTo>
                  <a:cubicBezTo>
                    <a:pt x="63" y="131"/>
                    <a:pt x="64" y="133"/>
                    <a:pt x="64" y="136"/>
                  </a:cubicBezTo>
                  <a:lnTo>
                    <a:pt x="64" y="1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</p:grpSp>
      <p:grpSp>
        <p:nvGrpSpPr>
          <p:cNvPr id="87" name="Group 91">
            <a:extLst>
              <a:ext uri="{FF2B5EF4-FFF2-40B4-BE49-F238E27FC236}">
                <a16:creationId xmlns:a16="http://schemas.microsoft.com/office/drawing/2014/main" id="{998DFCAE-65B1-D5F3-AB95-EC083AAF283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237320" y="2130384"/>
            <a:ext cx="432552" cy="365760"/>
            <a:chOff x="5514" y="1758"/>
            <a:chExt cx="408" cy="345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8" name="Freeform 92">
              <a:extLst>
                <a:ext uri="{FF2B5EF4-FFF2-40B4-BE49-F238E27FC236}">
                  <a16:creationId xmlns:a16="http://schemas.microsoft.com/office/drawing/2014/main" id="{FAE7D8F4-D60B-9504-653F-F31B9D742E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7" y="1979"/>
              <a:ext cx="71" cy="71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37"/>
                    <a:pt x="38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8" y="12"/>
                    <a:pt x="12" y="17"/>
                    <a:pt x="12" y="24"/>
                  </a:cubicBezTo>
                  <a:cubicBezTo>
                    <a:pt x="12" y="30"/>
                    <a:pt x="18" y="36"/>
                    <a:pt x="24" y="36"/>
                  </a:cubicBezTo>
                  <a:cubicBezTo>
                    <a:pt x="31" y="36"/>
                    <a:pt x="36" y="30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89" name="Freeform 93">
              <a:extLst>
                <a:ext uri="{FF2B5EF4-FFF2-40B4-BE49-F238E27FC236}">
                  <a16:creationId xmlns:a16="http://schemas.microsoft.com/office/drawing/2014/main" id="{EF38186A-1A71-3287-DA29-46F018E85B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25" y="1926"/>
              <a:ext cx="174" cy="177"/>
            </a:xfrm>
            <a:custGeom>
              <a:avLst/>
              <a:gdLst>
                <a:gd name="T0" fmla="*/ 45 w 118"/>
                <a:gd name="T1" fmla="*/ 120 h 120"/>
                <a:gd name="T2" fmla="*/ 39 w 118"/>
                <a:gd name="T3" fmla="*/ 104 h 120"/>
                <a:gd name="T4" fmla="*/ 22 w 118"/>
                <a:gd name="T5" fmla="*/ 102 h 120"/>
                <a:gd name="T6" fmla="*/ 13 w 118"/>
                <a:gd name="T7" fmla="*/ 100 h 120"/>
                <a:gd name="T8" fmla="*/ 1 w 118"/>
                <a:gd name="T9" fmla="*/ 75 h 120"/>
                <a:gd name="T10" fmla="*/ 12 w 118"/>
                <a:gd name="T11" fmla="*/ 66 h 120"/>
                <a:gd name="T12" fmla="*/ 12 w 118"/>
                <a:gd name="T13" fmla="*/ 53 h 120"/>
                <a:gd name="T14" fmla="*/ 1 w 118"/>
                <a:gd name="T15" fmla="*/ 40 h 120"/>
                <a:gd name="T16" fmla="*/ 17 w 118"/>
                <a:gd name="T17" fmla="*/ 16 h 120"/>
                <a:gd name="T18" fmla="*/ 29 w 118"/>
                <a:gd name="T19" fmla="*/ 22 h 120"/>
                <a:gd name="T20" fmla="*/ 39 w 118"/>
                <a:gd name="T21" fmla="*/ 6 h 120"/>
                <a:gd name="T22" fmla="*/ 69 w 118"/>
                <a:gd name="T23" fmla="*/ 0 h 120"/>
                <a:gd name="T24" fmla="*/ 75 w 118"/>
                <a:gd name="T25" fmla="*/ 15 h 120"/>
                <a:gd name="T26" fmla="*/ 97 w 118"/>
                <a:gd name="T27" fmla="*/ 17 h 120"/>
                <a:gd name="T28" fmla="*/ 117 w 118"/>
                <a:gd name="T29" fmla="*/ 40 h 120"/>
                <a:gd name="T30" fmla="*/ 115 w 118"/>
                <a:gd name="T31" fmla="*/ 48 h 120"/>
                <a:gd name="T32" fmla="*/ 107 w 118"/>
                <a:gd name="T33" fmla="*/ 60 h 120"/>
                <a:gd name="T34" fmla="*/ 115 w 118"/>
                <a:gd name="T35" fmla="*/ 71 h 120"/>
                <a:gd name="T36" fmla="*/ 117 w 118"/>
                <a:gd name="T37" fmla="*/ 79 h 120"/>
                <a:gd name="T38" fmla="*/ 97 w 118"/>
                <a:gd name="T39" fmla="*/ 102 h 120"/>
                <a:gd name="T40" fmla="*/ 75 w 118"/>
                <a:gd name="T41" fmla="*/ 104 h 120"/>
                <a:gd name="T42" fmla="*/ 69 w 118"/>
                <a:gd name="T43" fmla="*/ 120 h 120"/>
                <a:gd name="T44" fmla="*/ 63 w 118"/>
                <a:gd name="T45" fmla="*/ 108 h 120"/>
                <a:gd name="T46" fmla="*/ 68 w 118"/>
                <a:gd name="T47" fmla="*/ 94 h 120"/>
                <a:gd name="T48" fmla="*/ 90 w 118"/>
                <a:gd name="T49" fmla="*/ 85 h 120"/>
                <a:gd name="T50" fmla="*/ 104 w 118"/>
                <a:gd name="T51" fmla="*/ 78 h 120"/>
                <a:gd name="T52" fmla="*/ 94 w 118"/>
                <a:gd name="T53" fmla="*/ 68 h 120"/>
                <a:gd name="T54" fmla="*/ 94 w 118"/>
                <a:gd name="T55" fmla="*/ 51 h 120"/>
                <a:gd name="T56" fmla="*/ 104 w 118"/>
                <a:gd name="T57" fmla="*/ 41 h 120"/>
                <a:gd name="T58" fmla="*/ 90 w 118"/>
                <a:gd name="T59" fmla="*/ 34 h 120"/>
                <a:gd name="T60" fmla="*/ 68 w 118"/>
                <a:gd name="T61" fmla="*/ 25 h 120"/>
                <a:gd name="T62" fmla="*/ 63 w 118"/>
                <a:gd name="T63" fmla="*/ 12 h 120"/>
                <a:gd name="T64" fmla="*/ 51 w 118"/>
                <a:gd name="T65" fmla="*/ 19 h 120"/>
                <a:gd name="T66" fmla="*/ 34 w 118"/>
                <a:gd name="T67" fmla="*/ 33 h 120"/>
                <a:gd name="T68" fmla="*/ 20 w 118"/>
                <a:gd name="T69" fmla="*/ 30 h 120"/>
                <a:gd name="T70" fmla="*/ 21 w 118"/>
                <a:gd name="T71" fmla="*/ 45 h 120"/>
                <a:gd name="T72" fmla="*/ 23 w 118"/>
                <a:gd name="T73" fmla="*/ 60 h 120"/>
                <a:gd name="T74" fmla="*/ 22 w 118"/>
                <a:gd name="T75" fmla="*/ 74 h 120"/>
                <a:gd name="T76" fmla="*/ 21 w 118"/>
                <a:gd name="T77" fmla="*/ 89 h 120"/>
                <a:gd name="T78" fmla="*/ 34 w 118"/>
                <a:gd name="T79" fmla="*/ 86 h 120"/>
                <a:gd name="T80" fmla="*/ 51 w 118"/>
                <a:gd name="T81" fmla="*/ 10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8" h="120">
                  <a:moveTo>
                    <a:pt x="69" y="120"/>
                  </a:moveTo>
                  <a:cubicBezTo>
                    <a:pt x="45" y="120"/>
                    <a:pt x="45" y="120"/>
                    <a:pt x="45" y="120"/>
                  </a:cubicBezTo>
                  <a:cubicBezTo>
                    <a:pt x="42" y="120"/>
                    <a:pt x="39" y="117"/>
                    <a:pt x="39" y="114"/>
                  </a:cubicBezTo>
                  <a:cubicBezTo>
                    <a:pt x="39" y="104"/>
                    <a:pt x="39" y="104"/>
                    <a:pt x="39" y="104"/>
                  </a:cubicBezTo>
                  <a:cubicBezTo>
                    <a:pt x="36" y="102"/>
                    <a:pt x="32" y="100"/>
                    <a:pt x="29" y="97"/>
                  </a:cubicBezTo>
                  <a:cubicBezTo>
                    <a:pt x="22" y="102"/>
                    <a:pt x="22" y="102"/>
                    <a:pt x="22" y="102"/>
                  </a:cubicBezTo>
                  <a:cubicBezTo>
                    <a:pt x="20" y="103"/>
                    <a:pt x="19" y="103"/>
                    <a:pt x="17" y="103"/>
                  </a:cubicBezTo>
                  <a:cubicBezTo>
                    <a:pt x="16" y="102"/>
                    <a:pt x="14" y="101"/>
                    <a:pt x="13" y="100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8"/>
                    <a:pt x="0" y="76"/>
                    <a:pt x="1" y="75"/>
                  </a:cubicBezTo>
                  <a:cubicBezTo>
                    <a:pt x="1" y="73"/>
                    <a:pt x="2" y="72"/>
                    <a:pt x="4" y="71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2" y="64"/>
                    <a:pt x="11" y="62"/>
                    <a:pt x="11" y="60"/>
                  </a:cubicBezTo>
                  <a:cubicBezTo>
                    <a:pt x="11" y="57"/>
                    <a:pt x="11" y="55"/>
                    <a:pt x="12" y="53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1" y="46"/>
                    <a:pt x="0" y="43"/>
                    <a:pt x="1" y="40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4" y="18"/>
                    <a:pt x="15" y="17"/>
                    <a:pt x="17" y="16"/>
                  </a:cubicBezTo>
                  <a:cubicBezTo>
                    <a:pt x="18" y="16"/>
                    <a:pt x="20" y="16"/>
                    <a:pt x="21" y="17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32" y="19"/>
                    <a:pt x="36" y="17"/>
                    <a:pt x="39" y="15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2"/>
                    <a:pt x="42" y="0"/>
                    <a:pt x="45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0"/>
                    <a:pt x="75" y="2"/>
                    <a:pt x="75" y="6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9" y="16"/>
                    <a:pt x="84" y="19"/>
                    <a:pt x="88" y="22"/>
                  </a:cubicBezTo>
                  <a:cubicBezTo>
                    <a:pt x="97" y="17"/>
                    <a:pt x="97" y="17"/>
                    <a:pt x="97" y="17"/>
                  </a:cubicBezTo>
                  <a:cubicBezTo>
                    <a:pt x="100" y="15"/>
                    <a:pt x="104" y="16"/>
                    <a:pt x="105" y="19"/>
                  </a:cubicBezTo>
                  <a:cubicBezTo>
                    <a:pt x="117" y="40"/>
                    <a:pt x="117" y="40"/>
                    <a:pt x="117" y="40"/>
                  </a:cubicBezTo>
                  <a:cubicBezTo>
                    <a:pt x="118" y="41"/>
                    <a:pt x="118" y="43"/>
                    <a:pt x="118" y="44"/>
                  </a:cubicBezTo>
                  <a:cubicBezTo>
                    <a:pt x="118" y="46"/>
                    <a:pt x="117" y="47"/>
                    <a:pt x="115" y="48"/>
                  </a:cubicBezTo>
                  <a:cubicBezTo>
                    <a:pt x="107" y="53"/>
                    <a:pt x="107" y="53"/>
                    <a:pt x="107" y="53"/>
                  </a:cubicBezTo>
                  <a:cubicBezTo>
                    <a:pt x="107" y="55"/>
                    <a:pt x="107" y="57"/>
                    <a:pt x="107" y="60"/>
                  </a:cubicBezTo>
                  <a:cubicBezTo>
                    <a:pt x="107" y="62"/>
                    <a:pt x="107" y="64"/>
                    <a:pt x="107" y="66"/>
                  </a:cubicBezTo>
                  <a:cubicBezTo>
                    <a:pt x="115" y="71"/>
                    <a:pt x="115" y="71"/>
                    <a:pt x="115" y="71"/>
                  </a:cubicBezTo>
                  <a:cubicBezTo>
                    <a:pt x="116" y="72"/>
                    <a:pt x="117" y="73"/>
                    <a:pt x="118" y="75"/>
                  </a:cubicBezTo>
                  <a:cubicBezTo>
                    <a:pt x="118" y="76"/>
                    <a:pt x="118" y="78"/>
                    <a:pt x="117" y="79"/>
                  </a:cubicBezTo>
                  <a:cubicBezTo>
                    <a:pt x="105" y="100"/>
                    <a:pt x="105" y="100"/>
                    <a:pt x="105" y="100"/>
                  </a:cubicBezTo>
                  <a:cubicBezTo>
                    <a:pt x="103" y="103"/>
                    <a:pt x="100" y="104"/>
                    <a:pt x="97" y="102"/>
                  </a:cubicBezTo>
                  <a:cubicBezTo>
                    <a:pt x="88" y="97"/>
                    <a:pt x="88" y="97"/>
                    <a:pt x="88" y="97"/>
                  </a:cubicBezTo>
                  <a:cubicBezTo>
                    <a:pt x="84" y="100"/>
                    <a:pt x="79" y="103"/>
                    <a:pt x="75" y="104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75" y="117"/>
                    <a:pt x="73" y="120"/>
                    <a:pt x="69" y="120"/>
                  </a:cubicBezTo>
                  <a:close/>
                  <a:moveTo>
                    <a:pt x="51" y="108"/>
                  </a:moveTo>
                  <a:cubicBezTo>
                    <a:pt x="63" y="108"/>
                    <a:pt x="63" y="108"/>
                    <a:pt x="63" y="108"/>
                  </a:cubicBezTo>
                  <a:cubicBezTo>
                    <a:pt x="63" y="100"/>
                    <a:pt x="63" y="100"/>
                    <a:pt x="63" y="100"/>
                  </a:cubicBezTo>
                  <a:cubicBezTo>
                    <a:pt x="63" y="97"/>
                    <a:pt x="65" y="95"/>
                    <a:pt x="68" y="94"/>
                  </a:cubicBezTo>
                  <a:cubicBezTo>
                    <a:pt x="74" y="92"/>
                    <a:pt x="80" y="89"/>
                    <a:pt x="83" y="86"/>
                  </a:cubicBezTo>
                  <a:cubicBezTo>
                    <a:pt x="85" y="84"/>
                    <a:pt x="88" y="84"/>
                    <a:pt x="90" y="85"/>
                  </a:cubicBezTo>
                  <a:cubicBezTo>
                    <a:pt x="97" y="89"/>
                    <a:pt x="97" y="89"/>
                    <a:pt x="97" y="89"/>
                  </a:cubicBezTo>
                  <a:cubicBezTo>
                    <a:pt x="104" y="78"/>
                    <a:pt x="104" y="78"/>
                    <a:pt x="104" y="78"/>
                  </a:cubicBezTo>
                  <a:cubicBezTo>
                    <a:pt x="97" y="74"/>
                    <a:pt x="97" y="74"/>
                    <a:pt x="97" y="74"/>
                  </a:cubicBezTo>
                  <a:cubicBezTo>
                    <a:pt x="95" y="73"/>
                    <a:pt x="94" y="70"/>
                    <a:pt x="94" y="68"/>
                  </a:cubicBezTo>
                  <a:cubicBezTo>
                    <a:pt x="95" y="66"/>
                    <a:pt x="95" y="63"/>
                    <a:pt x="95" y="60"/>
                  </a:cubicBezTo>
                  <a:cubicBezTo>
                    <a:pt x="95" y="57"/>
                    <a:pt x="95" y="54"/>
                    <a:pt x="94" y="51"/>
                  </a:cubicBezTo>
                  <a:cubicBezTo>
                    <a:pt x="94" y="49"/>
                    <a:pt x="95" y="46"/>
                    <a:pt x="97" y="45"/>
                  </a:cubicBezTo>
                  <a:cubicBezTo>
                    <a:pt x="104" y="41"/>
                    <a:pt x="104" y="41"/>
                    <a:pt x="104" y="41"/>
                  </a:cubicBezTo>
                  <a:cubicBezTo>
                    <a:pt x="98" y="30"/>
                    <a:pt x="98" y="30"/>
                    <a:pt x="98" y="30"/>
                  </a:cubicBezTo>
                  <a:cubicBezTo>
                    <a:pt x="90" y="34"/>
                    <a:pt x="90" y="34"/>
                    <a:pt x="90" y="34"/>
                  </a:cubicBezTo>
                  <a:cubicBezTo>
                    <a:pt x="88" y="36"/>
                    <a:pt x="85" y="35"/>
                    <a:pt x="83" y="33"/>
                  </a:cubicBezTo>
                  <a:cubicBezTo>
                    <a:pt x="80" y="30"/>
                    <a:pt x="74" y="27"/>
                    <a:pt x="68" y="25"/>
                  </a:cubicBezTo>
                  <a:cubicBezTo>
                    <a:pt x="65" y="24"/>
                    <a:pt x="63" y="22"/>
                    <a:pt x="63" y="19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22"/>
                    <a:pt x="50" y="24"/>
                    <a:pt x="47" y="25"/>
                  </a:cubicBezTo>
                  <a:cubicBezTo>
                    <a:pt x="43" y="27"/>
                    <a:pt x="38" y="29"/>
                    <a:pt x="34" y="33"/>
                  </a:cubicBezTo>
                  <a:cubicBezTo>
                    <a:pt x="32" y="35"/>
                    <a:pt x="29" y="36"/>
                    <a:pt x="26" y="34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4" y="46"/>
                    <a:pt x="25" y="49"/>
                    <a:pt x="24" y="51"/>
                  </a:cubicBezTo>
                  <a:cubicBezTo>
                    <a:pt x="24" y="54"/>
                    <a:pt x="23" y="57"/>
                    <a:pt x="23" y="60"/>
                  </a:cubicBezTo>
                  <a:cubicBezTo>
                    <a:pt x="23" y="62"/>
                    <a:pt x="24" y="65"/>
                    <a:pt x="24" y="68"/>
                  </a:cubicBezTo>
                  <a:cubicBezTo>
                    <a:pt x="25" y="70"/>
                    <a:pt x="24" y="73"/>
                    <a:pt x="22" y="74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21" y="89"/>
                    <a:pt x="21" y="89"/>
                    <a:pt x="21" y="89"/>
                  </a:cubicBezTo>
                  <a:cubicBezTo>
                    <a:pt x="26" y="85"/>
                    <a:pt x="26" y="85"/>
                    <a:pt x="26" y="85"/>
                  </a:cubicBezTo>
                  <a:cubicBezTo>
                    <a:pt x="29" y="84"/>
                    <a:pt x="32" y="84"/>
                    <a:pt x="34" y="86"/>
                  </a:cubicBezTo>
                  <a:cubicBezTo>
                    <a:pt x="38" y="90"/>
                    <a:pt x="43" y="93"/>
                    <a:pt x="47" y="94"/>
                  </a:cubicBezTo>
                  <a:cubicBezTo>
                    <a:pt x="50" y="95"/>
                    <a:pt x="51" y="97"/>
                    <a:pt x="51" y="100"/>
                  </a:cubicBezTo>
                  <a:lnTo>
                    <a:pt x="51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90" name="Freeform 94">
              <a:extLst>
                <a:ext uri="{FF2B5EF4-FFF2-40B4-BE49-F238E27FC236}">
                  <a16:creationId xmlns:a16="http://schemas.microsoft.com/office/drawing/2014/main" id="{0DF0BD65-6DA7-5707-93CE-ABFDF01F8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4" y="1758"/>
              <a:ext cx="408" cy="256"/>
            </a:xfrm>
            <a:custGeom>
              <a:avLst/>
              <a:gdLst>
                <a:gd name="T0" fmla="*/ 219 w 276"/>
                <a:gd name="T1" fmla="*/ 173 h 173"/>
                <a:gd name="T2" fmla="*/ 213 w 276"/>
                <a:gd name="T3" fmla="*/ 167 h 173"/>
                <a:gd name="T4" fmla="*/ 218 w 276"/>
                <a:gd name="T5" fmla="*/ 161 h 173"/>
                <a:gd name="T6" fmla="*/ 264 w 276"/>
                <a:gd name="T7" fmla="*/ 109 h 173"/>
                <a:gd name="T8" fmla="*/ 248 w 276"/>
                <a:gd name="T9" fmla="*/ 72 h 173"/>
                <a:gd name="T10" fmla="*/ 211 w 276"/>
                <a:gd name="T11" fmla="*/ 58 h 173"/>
                <a:gd name="T12" fmla="*/ 205 w 276"/>
                <a:gd name="T13" fmla="*/ 55 h 173"/>
                <a:gd name="T14" fmla="*/ 138 w 276"/>
                <a:gd name="T15" fmla="*/ 12 h 173"/>
                <a:gd name="T16" fmla="*/ 64 w 276"/>
                <a:gd name="T17" fmla="*/ 82 h 173"/>
                <a:gd name="T18" fmla="*/ 62 w 276"/>
                <a:gd name="T19" fmla="*/ 86 h 173"/>
                <a:gd name="T20" fmla="*/ 57 w 276"/>
                <a:gd name="T21" fmla="*/ 87 h 173"/>
                <a:gd name="T22" fmla="*/ 26 w 276"/>
                <a:gd name="T23" fmla="*/ 95 h 173"/>
                <a:gd name="T24" fmla="*/ 12 w 276"/>
                <a:gd name="T25" fmla="*/ 124 h 173"/>
                <a:gd name="T26" fmla="*/ 49 w 276"/>
                <a:gd name="T27" fmla="*/ 160 h 173"/>
                <a:gd name="T28" fmla="*/ 54 w 276"/>
                <a:gd name="T29" fmla="*/ 167 h 173"/>
                <a:gd name="T30" fmla="*/ 48 w 276"/>
                <a:gd name="T31" fmla="*/ 172 h 173"/>
                <a:gd name="T32" fmla="*/ 0 w 276"/>
                <a:gd name="T33" fmla="*/ 124 h 173"/>
                <a:gd name="T34" fmla="*/ 18 w 276"/>
                <a:gd name="T35" fmla="*/ 86 h 173"/>
                <a:gd name="T36" fmla="*/ 53 w 276"/>
                <a:gd name="T37" fmla="*/ 75 h 173"/>
                <a:gd name="T38" fmla="*/ 138 w 276"/>
                <a:gd name="T39" fmla="*/ 0 h 173"/>
                <a:gd name="T40" fmla="*/ 214 w 276"/>
                <a:gd name="T41" fmla="*/ 46 h 173"/>
                <a:gd name="T42" fmla="*/ 257 w 276"/>
                <a:gd name="T43" fmla="*/ 64 h 173"/>
                <a:gd name="T44" fmla="*/ 276 w 276"/>
                <a:gd name="T45" fmla="*/ 109 h 173"/>
                <a:gd name="T46" fmla="*/ 219 w 276"/>
                <a:gd name="T47" fmla="*/ 173 h 173"/>
                <a:gd name="T48" fmla="*/ 219 w 276"/>
                <a:gd name="T49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6" h="173">
                  <a:moveTo>
                    <a:pt x="219" y="173"/>
                  </a:moveTo>
                  <a:cubicBezTo>
                    <a:pt x="216" y="173"/>
                    <a:pt x="213" y="170"/>
                    <a:pt x="213" y="167"/>
                  </a:cubicBezTo>
                  <a:cubicBezTo>
                    <a:pt x="212" y="164"/>
                    <a:pt x="215" y="161"/>
                    <a:pt x="218" y="161"/>
                  </a:cubicBezTo>
                  <a:cubicBezTo>
                    <a:pt x="220" y="160"/>
                    <a:pt x="264" y="154"/>
                    <a:pt x="264" y="109"/>
                  </a:cubicBezTo>
                  <a:cubicBezTo>
                    <a:pt x="264" y="95"/>
                    <a:pt x="259" y="82"/>
                    <a:pt x="248" y="72"/>
                  </a:cubicBezTo>
                  <a:cubicBezTo>
                    <a:pt x="238" y="62"/>
                    <a:pt x="225" y="57"/>
                    <a:pt x="211" y="58"/>
                  </a:cubicBezTo>
                  <a:cubicBezTo>
                    <a:pt x="209" y="58"/>
                    <a:pt x="206" y="57"/>
                    <a:pt x="205" y="55"/>
                  </a:cubicBezTo>
                  <a:cubicBezTo>
                    <a:pt x="193" y="29"/>
                    <a:pt x="167" y="12"/>
                    <a:pt x="138" y="12"/>
                  </a:cubicBezTo>
                  <a:cubicBezTo>
                    <a:pt x="99" y="12"/>
                    <a:pt x="66" y="43"/>
                    <a:pt x="64" y="82"/>
                  </a:cubicBezTo>
                  <a:cubicBezTo>
                    <a:pt x="64" y="84"/>
                    <a:pt x="63" y="85"/>
                    <a:pt x="62" y="86"/>
                  </a:cubicBezTo>
                  <a:cubicBezTo>
                    <a:pt x="60" y="87"/>
                    <a:pt x="59" y="88"/>
                    <a:pt x="57" y="87"/>
                  </a:cubicBezTo>
                  <a:cubicBezTo>
                    <a:pt x="46" y="85"/>
                    <a:pt x="35" y="88"/>
                    <a:pt x="26" y="95"/>
                  </a:cubicBezTo>
                  <a:cubicBezTo>
                    <a:pt x="17" y="102"/>
                    <a:pt x="12" y="112"/>
                    <a:pt x="12" y="124"/>
                  </a:cubicBezTo>
                  <a:cubicBezTo>
                    <a:pt x="12" y="153"/>
                    <a:pt x="35" y="159"/>
                    <a:pt x="49" y="160"/>
                  </a:cubicBezTo>
                  <a:cubicBezTo>
                    <a:pt x="52" y="161"/>
                    <a:pt x="55" y="164"/>
                    <a:pt x="54" y="167"/>
                  </a:cubicBezTo>
                  <a:cubicBezTo>
                    <a:pt x="54" y="170"/>
                    <a:pt x="51" y="173"/>
                    <a:pt x="48" y="172"/>
                  </a:cubicBezTo>
                  <a:cubicBezTo>
                    <a:pt x="37" y="171"/>
                    <a:pt x="0" y="165"/>
                    <a:pt x="0" y="124"/>
                  </a:cubicBezTo>
                  <a:cubicBezTo>
                    <a:pt x="0" y="109"/>
                    <a:pt x="7" y="95"/>
                    <a:pt x="18" y="86"/>
                  </a:cubicBezTo>
                  <a:cubicBezTo>
                    <a:pt x="28" y="78"/>
                    <a:pt x="40" y="74"/>
                    <a:pt x="53" y="75"/>
                  </a:cubicBezTo>
                  <a:cubicBezTo>
                    <a:pt x="58" y="32"/>
                    <a:pt x="95" y="0"/>
                    <a:pt x="138" y="0"/>
                  </a:cubicBezTo>
                  <a:cubicBezTo>
                    <a:pt x="170" y="0"/>
                    <a:pt x="200" y="18"/>
                    <a:pt x="214" y="46"/>
                  </a:cubicBezTo>
                  <a:cubicBezTo>
                    <a:pt x="230" y="46"/>
                    <a:pt x="245" y="52"/>
                    <a:pt x="257" y="64"/>
                  </a:cubicBezTo>
                  <a:cubicBezTo>
                    <a:pt x="269" y="76"/>
                    <a:pt x="276" y="92"/>
                    <a:pt x="276" y="109"/>
                  </a:cubicBezTo>
                  <a:cubicBezTo>
                    <a:pt x="276" y="165"/>
                    <a:pt x="220" y="173"/>
                    <a:pt x="219" y="173"/>
                  </a:cubicBezTo>
                  <a:cubicBezTo>
                    <a:pt x="219" y="173"/>
                    <a:pt x="219" y="173"/>
                    <a:pt x="219" y="1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grpSp>
        <p:nvGrpSpPr>
          <p:cNvPr id="91" name="Group 66">
            <a:extLst>
              <a:ext uri="{FF2B5EF4-FFF2-40B4-BE49-F238E27FC236}">
                <a16:creationId xmlns:a16="http://schemas.microsoft.com/office/drawing/2014/main" id="{1DDA8C65-4845-17C1-C979-92BDC63D408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542607" y="2130384"/>
            <a:ext cx="366615" cy="365760"/>
            <a:chOff x="5504" y="436"/>
            <a:chExt cx="430" cy="429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2" name="Freeform 67">
              <a:extLst>
                <a:ext uri="{FF2B5EF4-FFF2-40B4-BE49-F238E27FC236}">
                  <a16:creationId xmlns:a16="http://schemas.microsoft.com/office/drawing/2014/main" id="{7FE0A068-AFB2-B55B-FF18-6CC474DE8C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4" y="436"/>
              <a:ext cx="430" cy="429"/>
            </a:xfrm>
            <a:custGeom>
              <a:avLst/>
              <a:gdLst>
                <a:gd name="T0" fmla="*/ 260 w 290"/>
                <a:gd name="T1" fmla="*/ 0 h 290"/>
                <a:gd name="T2" fmla="*/ 31 w 290"/>
                <a:gd name="T3" fmla="*/ 0 h 290"/>
                <a:gd name="T4" fmla="*/ 0 w 290"/>
                <a:gd name="T5" fmla="*/ 30 h 290"/>
                <a:gd name="T6" fmla="*/ 0 w 290"/>
                <a:gd name="T7" fmla="*/ 260 h 290"/>
                <a:gd name="T8" fmla="*/ 31 w 290"/>
                <a:gd name="T9" fmla="*/ 290 h 290"/>
                <a:gd name="T10" fmla="*/ 260 w 290"/>
                <a:gd name="T11" fmla="*/ 290 h 290"/>
                <a:gd name="T12" fmla="*/ 290 w 290"/>
                <a:gd name="T13" fmla="*/ 260 h 290"/>
                <a:gd name="T14" fmla="*/ 290 w 290"/>
                <a:gd name="T15" fmla="*/ 30 h 290"/>
                <a:gd name="T16" fmla="*/ 260 w 290"/>
                <a:gd name="T17" fmla="*/ 0 h 290"/>
                <a:gd name="T18" fmla="*/ 278 w 290"/>
                <a:gd name="T19" fmla="*/ 260 h 290"/>
                <a:gd name="T20" fmla="*/ 260 w 290"/>
                <a:gd name="T21" fmla="*/ 278 h 290"/>
                <a:gd name="T22" fmla="*/ 31 w 290"/>
                <a:gd name="T23" fmla="*/ 278 h 290"/>
                <a:gd name="T24" fmla="*/ 13 w 290"/>
                <a:gd name="T25" fmla="*/ 260 h 290"/>
                <a:gd name="T26" fmla="*/ 13 w 290"/>
                <a:gd name="T27" fmla="*/ 30 h 290"/>
                <a:gd name="T28" fmla="*/ 31 w 290"/>
                <a:gd name="T29" fmla="*/ 12 h 290"/>
                <a:gd name="T30" fmla="*/ 260 w 290"/>
                <a:gd name="T31" fmla="*/ 12 h 290"/>
                <a:gd name="T32" fmla="*/ 278 w 290"/>
                <a:gd name="T33" fmla="*/ 30 h 290"/>
                <a:gd name="T34" fmla="*/ 278 w 290"/>
                <a:gd name="T35" fmla="*/ 26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0" h="290">
                  <a:moveTo>
                    <a:pt x="2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4"/>
                    <a:pt x="0" y="3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76"/>
                    <a:pt x="14" y="290"/>
                    <a:pt x="31" y="290"/>
                  </a:cubicBezTo>
                  <a:cubicBezTo>
                    <a:pt x="260" y="290"/>
                    <a:pt x="260" y="290"/>
                    <a:pt x="260" y="290"/>
                  </a:cubicBezTo>
                  <a:cubicBezTo>
                    <a:pt x="276" y="290"/>
                    <a:pt x="290" y="276"/>
                    <a:pt x="290" y="260"/>
                  </a:cubicBezTo>
                  <a:cubicBezTo>
                    <a:pt x="290" y="30"/>
                    <a:pt x="290" y="30"/>
                    <a:pt x="290" y="30"/>
                  </a:cubicBezTo>
                  <a:cubicBezTo>
                    <a:pt x="290" y="14"/>
                    <a:pt x="276" y="0"/>
                    <a:pt x="260" y="0"/>
                  </a:cubicBezTo>
                  <a:close/>
                  <a:moveTo>
                    <a:pt x="278" y="260"/>
                  </a:moveTo>
                  <a:cubicBezTo>
                    <a:pt x="278" y="270"/>
                    <a:pt x="270" y="278"/>
                    <a:pt x="260" y="278"/>
                  </a:cubicBezTo>
                  <a:cubicBezTo>
                    <a:pt x="31" y="278"/>
                    <a:pt x="31" y="278"/>
                    <a:pt x="31" y="278"/>
                  </a:cubicBezTo>
                  <a:cubicBezTo>
                    <a:pt x="21" y="278"/>
                    <a:pt x="13" y="270"/>
                    <a:pt x="13" y="26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20"/>
                    <a:pt x="21" y="12"/>
                    <a:pt x="3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70" y="12"/>
                    <a:pt x="278" y="20"/>
                    <a:pt x="278" y="30"/>
                  </a:cubicBezTo>
                  <a:lnTo>
                    <a:pt x="278" y="2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93" name="Freeform 68">
              <a:extLst>
                <a:ext uri="{FF2B5EF4-FFF2-40B4-BE49-F238E27FC236}">
                  <a16:creationId xmlns:a16="http://schemas.microsoft.com/office/drawing/2014/main" id="{1D5B8400-12C1-D363-935B-4FF10A308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0" y="471"/>
              <a:ext cx="108" cy="108"/>
            </a:xfrm>
            <a:custGeom>
              <a:avLst/>
              <a:gdLst>
                <a:gd name="T0" fmla="*/ 57 w 73"/>
                <a:gd name="T1" fmla="*/ 0 h 73"/>
                <a:gd name="T2" fmla="*/ 17 w 73"/>
                <a:gd name="T3" fmla="*/ 0 h 73"/>
                <a:gd name="T4" fmla="*/ 0 w 73"/>
                <a:gd name="T5" fmla="*/ 16 h 73"/>
                <a:gd name="T6" fmla="*/ 0 w 73"/>
                <a:gd name="T7" fmla="*/ 57 h 73"/>
                <a:gd name="T8" fmla="*/ 17 w 73"/>
                <a:gd name="T9" fmla="*/ 73 h 73"/>
                <a:gd name="T10" fmla="*/ 57 w 73"/>
                <a:gd name="T11" fmla="*/ 73 h 73"/>
                <a:gd name="T12" fmla="*/ 73 w 73"/>
                <a:gd name="T13" fmla="*/ 57 h 73"/>
                <a:gd name="T14" fmla="*/ 73 w 73"/>
                <a:gd name="T15" fmla="*/ 16 h 73"/>
                <a:gd name="T16" fmla="*/ 57 w 73"/>
                <a:gd name="T1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73">
                  <a:moveTo>
                    <a:pt x="5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6"/>
                    <a:pt x="8" y="73"/>
                    <a:pt x="17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66" y="73"/>
                    <a:pt x="73" y="66"/>
                    <a:pt x="73" y="57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8"/>
                    <a:pt x="66" y="0"/>
                    <a:pt x="5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94" name="Freeform 69">
              <a:extLst>
                <a:ext uri="{FF2B5EF4-FFF2-40B4-BE49-F238E27FC236}">
                  <a16:creationId xmlns:a16="http://schemas.microsoft.com/office/drawing/2014/main" id="{B1814106-A78E-3A83-877F-B26B86A427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0" y="597"/>
              <a:ext cx="108" cy="107"/>
            </a:xfrm>
            <a:custGeom>
              <a:avLst/>
              <a:gdLst>
                <a:gd name="T0" fmla="*/ 57 w 73"/>
                <a:gd name="T1" fmla="*/ 0 h 72"/>
                <a:gd name="T2" fmla="*/ 17 w 73"/>
                <a:gd name="T3" fmla="*/ 0 h 72"/>
                <a:gd name="T4" fmla="*/ 0 w 73"/>
                <a:gd name="T5" fmla="*/ 16 h 72"/>
                <a:gd name="T6" fmla="*/ 0 w 73"/>
                <a:gd name="T7" fmla="*/ 56 h 72"/>
                <a:gd name="T8" fmla="*/ 17 w 73"/>
                <a:gd name="T9" fmla="*/ 72 h 72"/>
                <a:gd name="T10" fmla="*/ 57 w 73"/>
                <a:gd name="T11" fmla="*/ 72 h 72"/>
                <a:gd name="T12" fmla="*/ 73 w 73"/>
                <a:gd name="T13" fmla="*/ 56 h 72"/>
                <a:gd name="T14" fmla="*/ 73 w 73"/>
                <a:gd name="T15" fmla="*/ 16 h 72"/>
                <a:gd name="T16" fmla="*/ 57 w 73"/>
                <a:gd name="T17" fmla="*/ 0 h 72"/>
                <a:gd name="T18" fmla="*/ 61 w 73"/>
                <a:gd name="T19" fmla="*/ 56 h 72"/>
                <a:gd name="T20" fmla="*/ 57 w 73"/>
                <a:gd name="T21" fmla="*/ 60 h 72"/>
                <a:gd name="T22" fmla="*/ 17 w 73"/>
                <a:gd name="T23" fmla="*/ 60 h 72"/>
                <a:gd name="T24" fmla="*/ 13 w 73"/>
                <a:gd name="T25" fmla="*/ 56 h 72"/>
                <a:gd name="T26" fmla="*/ 13 w 73"/>
                <a:gd name="T27" fmla="*/ 16 h 72"/>
                <a:gd name="T28" fmla="*/ 17 w 73"/>
                <a:gd name="T29" fmla="*/ 12 h 72"/>
                <a:gd name="T30" fmla="*/ 57 w 73"/>
                <a:gd name="T31" fmla="*/ 12 h 72"/>
                <a:gd name="T32" fmla="*/ 61 w 73"/>
                <a:gd name="T33" fmla="*/ 16 h 72"/>
                <a:gd name="T34" fmla="*/ 61 w 73"/>
                <a:gd name="T35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3" h="72">
                  <a:moveTo>
                    <a:pt x="5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5"/>
                    <a:pt x="8" y="72"/>
                    <a:pt x="17" y="72"/>
                  </a:cubicBezTo>
                  <a:cubicBezTo>
                    <a:pt x="57" y="72"/>
                    <a:pt x="57" y="72"/>
                    <a:pt x="57" y="72"/>
                  </a:cubicBezTo>
                  <a:cubicBezTo>
                    <a:pt x="66" y="72"/>
                    <a:pt x="73" y="65"/>
                    <a:pt x="73" y="56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7"/>
                    <a:pt x="66" y="0"/>
                    <a:pt x="57" y="0"/>
                  </a:cubicBezTo>
                  <a:close/>
                  <a:moveTo>
                    <a:pt x="61" y="56"/>
                  </a:moveTo>
                  <a:cubicBezTo>
                    <a:pt x="61" y="58"/>
                    <a:pt x="59" y="60"/>
                    <a:pt x="5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4" y="60"/>
                    <a:pt x="13" y="58"/>
                    <a:pt x="13" y="5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4"/>
                    <a:pt x="14" y="12"/>
                    <a:pt x="1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9" y="12"/>
                    <a:pt x="61" y="14"/>
                    <a:pt x="61" y="16"/>
                  </a:cubicBezTo>
                  <a:lnTo>
                    <a:pt x="61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95" name="Freeform 70">
              <a:extLst>
                <a:ext uri="{FF2B5EF4-FFF2-40B4-BE49-F238E27FC236}">
                  <a16:creationId xmlns:a16="http://schemas.microsoft.com/office/drawing/2014/main" id="{F4B7CB3E-5102-9563-D5C0-2B5C86F330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0" y="721"/>
              <a:ext cx="108" cy="109"/>
            </a:xfrm>
            <a:custGeom>
              <a:avLst/>
              <a:gdLst>
                <a:gd name="T0" fmla="*/ 57 w 73"/>
                <a:gd name="T1" fmla="*/ 0 h 73"/>
                <a:gd name="T2" fmla="*/ 17 w 73"/>
                <a:gd name="T3" fmla="*/ 0 h 73"/>
                <a:gd name="T4" fmla="*/ 0 w 73"/>
                <a:gd name="T5" fmla="*/ 16 h 73"/>
                <a:gd name="T6" fmla="*/ 0 w 73"/>
                <a:gd name="T7" fmla="*/ 57 h 73"/>
                <a:gd name="T8" fmla="*/ 17 w 73"/>
                <a:gd name="T9" fmla="*/ 73 h 73"/>
                <a:gd name="T10" fmla="*/ 57 w 73"/>
                <a:gd name="T11" fmla="*/ 73 h 73"/>
                <a:gd name="T12" fmla="*/ 73 w 73"/>
                <a:gd name="T13" fmla="*/ 57 h 73"/>
                <a:gd name="T14" fmla="*/ 73 w 73"/>
                <a:gd name="T15" fmla="*/ 16 h 73"/>
                <a:gd name="T16" fmla="*/ 57 w 73"/>
                <a:gd name="T17" fmla="*/ 0 h 73"/>
                <a:gd name="T18" fmla="*/ 61 w 73"/>
                <a:gd name="T19" fmla="*/ 57 h 73"/>
                <a:gd name="T20" fmla="*/ 57 w 73"/>
                <a:gd name="T21" fmla="*/ 61 h 73"/>
                <a:gd name="T22" fmla="*/ 17 w 73"/>
                <a:gd name="T23" fmla="*/ 61 h 73"/>
                <a:gd name="T24" fmla="*/ 13 w 73"/>
                <a:gd name="T25" fmla="*/ 57 h 73"/>
                <a:gd name="T26" fmla="*/ 13 w 73"/>
                <a:gd name="T27" fmla="*/ 16 h 73"/>
                <a:gd name="T28" fmla="*/ 17 w 73"/>
                <a:gd name="T29" fmla="*/ 12 h 73"/>
                <a:gd name="T30" fmla="*/ 57 w 73"/>
                <a:gd name="T31" fmla="*/ 12 h 73"/>
                <a:gd name="T32" fmla="*/ 61 w 73"/>
                <a:gd name="T33" fmla="*/ 16 h 73"/>
                <a:gd name="T34" fmla="*/ 61 w 73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3" h="73">
                  <a:moveTo>
                    <a:pt x="5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5"/>
                    <a:pt x="8" y="73"/>
                    <a:pt x="17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66" y="73"/>
                    <a:pt x="73" y="65"/>
                    <a:pt x="73" y="57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8"/>
                    <a:pt x="66" y="0"/>
                    <a:pt x="57" y="0"/>
                  </a:cubicBezTo>
                  <a:close/>
                  <a:moveTo>
                    <a:pt x="61" y="57"/>
                  </a:moveTo>
                  <a:cubicBezTo>
                    <a:pt x="61" y="59"/>
                    <a:pt x="59" y="61"/>
                    <a:pt x="57" y="61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4" y="61"/>
                    <a:pt x="13" y="59"/>
                    <a:pt x="13" y="57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4"/>
                    <a:pt x="14" y="12"/>
                    <a:pt x="1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9" y="12"/>
                    <a:pt x="61" y="14"/>
                    <a:pt x="61" y="16"/>
                  </a:cubicBezTo>
                  <a:lnTo>
                    <a:pt x="61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96" name="Freeform 71">
              <a:extLst>
                <a:ext uri="{FF2B5EF4-FFF2-40B4-BE49-F238E27FC236}">
                  <a16:creationId xmlns:a16="http://schemas.microsoft.com/office/drawing/2014/main" id="{954A1D51-A5B0-A9FD-D2BF-0C52EF6599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6" y="471"/>
              <a:ext cx="106" cy="108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6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6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9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4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4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9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97" name="Freeform 72">
              <a:extLst>
                <a:ext uri="{FF2B5EF4-FFF2-40B4-BE49-F238E27FC236}">
                  <a16:creationId xmlns:a16="http://schemas.microsoft.com/office/drawing/2014/main" id="{14338825-21EC-9953-23F3-D22EA5001A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6" y="597"/>
              <a:ext cx="106" cy="107"/>
            </a:xfrm>
            <a:custGeom>
              <a:avLst/>
              <a:gdLst>
                <a:gd name="T0" fmla="*/ 56 w 72"/>
                <a:gd name="T1" fmla="*/ 0 h 72"/>
                <a:gd name="T2" fmla="*/ 16 w 72"/>
                <a:gd name="T3" fmla="*/ 0 h 72"/>
                <a:gd name="T4" fmla="*/ 0 w 72"/>
                <a:gd name="T5" fmla="*/ 16 h 72"/>
                <a:gd name="T6" fmla="*/ 0 w 72"/>
                <a:gd name="T7" fmla="*/ 56 h 72"/>
                <a:gd name="T8" fmla="*/ 16 w 72"/>
                <a:gd name="T9" fmla="*/ 72 h 72"/>
                <a:gd name="T10" fmla="*/ 56 w 72"/>
                <a:gd name="T11" fmla="*/ 72 h 72"/>
                <a:gd name="T12" fmla="*/ 72 w 72"/>
                <a:gd name="T13" fmla="*/ 56 h 72"/>
                <a:gd name="T14" fmla="*/ 72 w 72"/>
                <a:gd name="T15" fmla="*/ 16 h 72"/>
                <a:gd name="T16" fmla="*/ 56 w 72"/>
                <a:gd name="T17" fmla="*/ 0 h 72"/>
                <a:gd name="T18" fmla="*/ 60 w 72"/>
                <a:gd name="T19" fmla="*/ 56 h 72"/>
                <a:gd name="T20" fmla="*/ 56 w 72"/>
                <a:gd name="T21" fmla="*/ 60 h 72"/>
                <a:gd name="T22" fmla="*/ 16 w 72"/>
                <a:gd name="T23" fmla="*/ 60 h 72"/>
                <a:gd name="T24" fmla="*/ 12 w 72"/>
                <a:gd name="T25" fmla="*/ 56 h 72"/>
                <a:gd name="T26" fmla="*/ 12 w 72"/>
                <a:gd name="T27" fmla="*/ 16 h 72"/>
                <a:gd name="T28" fmla="*/ 16 w 72"/>
                <a:gd name="T29" fmla="*/ 12 h 72"/>
                <a:gd name="T30" fmla="*/ 56 w 72"/>
                <a:gd name="T31" fmla="*/ 12 h 72"/>
                <a:gd name="T32" fmla="*/ 60 w 72"/>
                <a:gd name="T33" fmla="*/ 16 h 72"/>
                <a:gd name="T34" fmla="*/ 60 w 72"/>
                <a:gd name="T35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2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5"/>
                    <a:pt x="7" y="72"/>
                    <a:pt x="16" y="72"/>
                  </a:cubicBezTo>
                  <a:cubicBezTo>
                    <a:pt x="56" y="72"/>
                    <a:pt x="56" y="72"/>
                    <a:pt x="56" y="72"/>
                  </a:cubicBezTo>
                  <a:cubicBezTo>
                    <a:pt x="65" y="72"/>
                    <a:pt x="72" y="65"/>
                    <a:pt x="72" y="5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7"/>
                    <a:pt x="65" y="0"/>
                    <a:pt x="56" y="0"/>
                  </a:cubicBezTo>
                  <a:close/>
                  <a:moveTo>
                    <a:pt x="60" y="56"/>
                  </a:moveTo>
                  <a:cubicBezTo>
                    <a:pt x="60" y="58"/>
                    <a:pt x="59" y="60"/>
                    <a:pt x="5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4" y="60"/>
                    <a:pt x="12" y="58"/>
                    <a:pt x="12" y="5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4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9" y="12"/>
                    <a:pt x="60" y="14"/>
                    <a:pt x="60" y="16"/>
                  </a:cubicBezTo>
                  <a:lnTo>
                    <a:pt x="6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98" name="Freeform 73">
              <a:extLst>
                <a:ext uri="{FF2B5EF4-FFF2-40B4-BE49-F238E27FC236}">
                  <a16:creationId xmlns:a16="http://schemas.microsoft.com/office/drawing/2014/main" id="{22184CC8-CC9A-59E2-2690-EFB895401A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6" y="721"/>
              <a:ext cx="106" cy="109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5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5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9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4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4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9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99" name="Freeform 74">
              <a:extLst>
                <a:ext uri="{FF2B5EF4-FFF2-40B4-BE49-F238E27FC236}">
                  <a16:creationId xmlns:a16="http://schemas.microsoft.com/office/drawing/2014/main" id="{6AE01366-DACF-F4EE-743D-E789FC0BBE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1" y="471"/>
              <a:ext cx="107" cy="108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6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6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8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3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3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8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00" name="Freeform 75">
              <a:extLst>
                <a:ext uri="{FF2B5EF4-FFF2-40B4-BE49-F238E27FC236}">
                  <a16:creationId xmlns:a16="http://schemas.microsoft.com/office/drawing/2014/main" id="{B4001D1F-675C-54EF-7D74-1B5F80C069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1" y="597"/>
              <a:ext cx="107" cy="107"/>
            </a:xfrm>
            <a:custGeom>
              <a:avLst/>
              <a:gdLst>
                <a:gd name="T0" fmla="*/ 56 w 72"/>
                <a:gd name="T1" fmla="*/ 0 h 72"/>
                <a:gd name="T2" fmla="*/ 16 w 72"/>
                <a:gd name="T3" fmla="*/ 0 h 72"/>
                <a:gd name="T4" fmla="*/ 0 w 72"/>
                <a:gd name="T5" fmla="*/ 16 h 72"/>
                <a:gd name="T6" fmla="*/ 0 w 72"/>
                <a:gd name="T7" fmla="*/ 56 h 72"/>
                <a:gd name="T8" fmla="*/ 16 w 72"/>
                <a:gd name="T9" fmla="*/ 72 h 72"/>
                <a:gd name="T10" fmla="*/ 56 w 72"/>
                <a:gd name="T11" fmla="*/ 72 h 72"/>
                <a:gd name="T12" fmla="*/ 72 w 72"/>
                <a:gd name="T13" fmla="*/ 56 h 72"/>
                <a:gd name="T14" fmla="*/ 72 w 72"/>
                <a:gd name="T15" fmla="*/ 16 h 72"/>
                <a:gd name="T16" fmla="*/ 56 w 72"/>
                <a:gd name="T17" fmla="*/ 0 h 72"/>
                <a:gd name="T18" fmla="*/ 60 w 72"/>
                <a:gd name="T19" fmla="*/ 56 h 72"/>
                <a:gd name="T20" fmla="*/ 56 w 72"/>
                <a:gd name="T21" fmla="*/ 60 h 72"/>
                <a:gd name="T22" fmla="*/ 16 w 72"/>
                <a:gd name="T23" fmla="*/ 60 h 72"/>
                <a:gd name="T24" fmla="*/ 12 w 72"/>
                <a:gd name="T25" fmla="*/ 56 h 72"/>
                <a:gd name="T26" fmla="*/ 12 w 72"/>
                <a:gd name="T27" fmla="*/ 16 h 72"/>
                <a:gd name="T28" fmla="*/ 16 w 72"/>
                <a:gd name="T29" fmla="*/ 12 h 72"/>
                <a:gd name="T30" fmla="*/ 56 w 72"/>
                <a:gd name="T31" fmla="*/ 12 h 72"/>
                <a:gd name="T32" fmla="*/ 60 w 72"/>
                <a:gd name="T33" fmla="*/ 16 h 72"/>
                <a:gd name="T34" fmla="*/ 60 w 72"/>
                <a:gd name="T35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2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5"/>
                    <a:pt x="7" y="72"/>
                    <a:pt x="16" y="72"/>
                  </a:cubicBezTo>
                  <a:cubicBezTo>
                    <a:pt x="56" y="72"/>
                    <a:pt x="56" y="72"/>
                    <a:pt x="56" y="72"/>
                  </a:cubicBezTo>
                  <a:cubicBezTo>
                    <a:pt x="65" y="72"/>
                    <a:pt x="72" y="65"/>
                    <a:pt x="72" y="5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7"/>
                    <a:pt x="65" y="0"/>
                    <a:pt x="56" y="0"/>
                  </a:cubicBezTo>
                  <a:close/>
                  <a:moveTo>
                    <a:pt x="60" y="56"/>
                  </a:moveTo>
                  <a:cubicBezTo>
                    <a:pt x="60" y="58"/>
                    <a:pt x="58" y="60"/>
                    <a:pt x="5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3" y="60"/>
                    <a:pt x="12" y="58"/>
                    <a:pt x="12" y="5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3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8" y="12"/>
                    <a:pt x="60" y="14"/>
                    <a:pt x="60" y="16"/>
                  </a:cubicBezTo>
                  <a:lnTo>
                    <a:pt x="6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01" name="Freeform 76">
              <a:extLst>
                <a:ext uri="{FF2B5EF4-FFF2-40B4-BE49-F238E27FC236}">
                  <a16:creationId xmlns:a16="http://schemas.microsoft.com/office/drawing/2014/main" id="{AC1FB321-F894-3457-B4CA-D3044D6CE8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1" y="721"/>
              <a:ext cx="107" cy="109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5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5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8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3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3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8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graphicFrame>
        <p:nvGraphicFramePr>
          <p:cNvPr id="116" name="Table 115">
            <a:extLst>
              <a:ext uri="{FF2B5EF4-FFF2-40B4-BE49-F238E27FC236}">
                <a16:creationId xmlns:a16="http://schemas.microsoft.com/office/drawing/2014/main" id="{350869D8-9855-A45D-01D9-61F64DA31B2A}"/>
              </a:ext>
            </a:extLst>
          </p:cNvPr>
          <p:cNvGraphicFramePr>
            <a:graphicFrameLocks noGrp="1"/>
          </p:cNvGraphicFramePr>
          <p:nvPr/>
        </p:nvGraphicFramePr>
        <p:xfrm>
          <a:off x="553815" y="4875689"/>
          <a:ext cx="11338560" cy="2743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1338560">
                  <a:extLst>
                    <a:ext uri="{9D8B030D-6E8A-4147-A177-3AD203B41FA5}">
                      <a16:colId xmlns:a16="http://schemas.microsoft.com/office/drawing/2014/main" val="3827256171"/>
                    </a:ext>
                  </a:extLst>
                </a:gridCol>
              </a:tblGrid>
              <a:tr h="274320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Graphik-Medium" panose="020B0603030202060203" pitchFamily="34" charset="0"/>
                        </a:rPr>
                        <a:t>Platform-enabled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Graphik-Medium" panose="020B0603030202060203" pitchFamily="34" charset="0"/>
                        </a:rPr>
                        <a:t>: (</a:t>
                      </a:r>
                      <a:r>
                        <a:rPr lang="fr-FR" sz="1200" dirty="0">
                          <a:solidFill>
                            <a:schemeClr val="bg1"/>
                          </a:solidFill>
                          <a:latin typeface="Graphik-Medium" panose="020B0603030202060203" pitchFamily="34" charset="0"/>
                        </a:rPr>
                        <a:t>SAP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Graphik-Medium" panose="020B0603030202060203" pitchFamily="34" charset="0"/>
                        </a:rPr>
                        <a:t>, Oracle, Microsoft)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628386"/>
                  </a:ext>
                </a:extLst>
              </a:tr>
            </a:tbl>
          </a:graphicData>
        </a:graphic>
      </p:graphicFrame>
      <p:graphicFrame>
        <p:nvGraphicFramePr>
          <p:cNvPr id="118" name="Table 117">
            <a:extLst>
              <a:ext uri="{FF2B5EF4-FFF2-40B4-BE49-F238E27FC236}">
                <a16:creationId xmlns:a16="http://schemas.microsoft.com/office/drawing/2014/main" id="{84308E14-3323-F971-7011-95386F1EA445}"/>
              </a:ext>
            </a:extLst>
          </p:cNvPr>
          <p:cNvGraphicFramePr>
            <a:graphicFrameLocks noGrp="1"/>
          </p:cNvGraphicFramePr>
          <p:nvPr/>
        </p:nvGraphicFramePr>
        <p:xfrm>
          <a:off x="553815" y="5211868"/>
          <a:ext cx="11338560" cy="2743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1338560">
                  <a:extLst>
                    <a:ext uri="{9D8B030D-6E8A-4147-A177-3AD203B41FA5}">
                      <a16:colId xmlns:a16="http://schemas.microsoft.com/office/drawing/2014/main" val="3827256171"/>
                    </a:ext>
                  </a:extLst>
                </a:gridCol>
              </a:tblGrid>
              <a:tr h="274320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Graphik-Medium" panose="020B0603030202060203" pitchFamily="34" charset="0"/>
                        </a:rPr>
                        <a:t>Ecosystem-powered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Graphik-Medium" panose="020B0603030202060203" pitchFamily="34" charset="0"/>
                        </a:rPr>
                        <a:t>: (Microsoft, Google, AWS, IBM, ServiceNow) (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Graphik-Medium" panose="020B0603030202060203" pitchFamily="34" charset="0"/>
                        </a:rPr>
                        <a:t>AI &amp; Data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Graphik-Medium" panose="020B0603030202060203" pitchFamily="34" charset="0"/>
                        </a:rPr>
                        <a:t>– Anthropic, NVIDIA, Palantir, OpenAI, Databricks, Snowflake, MISTRAL AI)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628386"/>
                  </a:ext>
                </a:extLst>
              </a:tr>
            </a:tbl>
          </a:graphicData>
        </a:graphic>
      </p:graphicFrame>
      <p:graphicFrame>
        <p:nvGraphicFramePr>
          <p:cNvPr id="119" name="Table 118">
            <a:extLst>
              <a:ext uri="{FF2B5EF4-FFF2-40B4-BE49-F238E27FC236}">
                <a16:creationId xmlns:a16="http://schemas.microsoft.com/office/drawing/2014/main" id="{82AAE95B-A50C-FE8D-1915-E4F705B7D9F8}"/>
              </a:ext>
            </a:extLst>
          </p:cNvPr>
          <p:cNvGraphicFramePr>
            <a:graphicFrameLocks noGrp="1"/>
          </p:cNvGraphicFramePr>
          <p:nvPr/>
        </p:nvGraphicFramePr>
        <p:xfrm>
          <a:off x="561112" y="5542429"/>
          <a:ext cx="11338560" cy="2743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1338560">
                  <a:extLst>
                    <a:ext uri="{9D8B030D-6E8A-4147-A177-3AD203B41FA5}">
                      <a16:colId xmlns:a16="http://schemas.microsoft.com/office/drawing/2014/main" val="3827256171"/>
                    </a:ext>
                  </a:extLst>
                </a:gridCol>
              </a:tblGrid>
              <a:tr h="182880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Graphik-Medium" panose="020B0603030202060203" pitchFamily="34" charset="0"/>
                        </a:rPr>
                        <a:t>Collaborative model with Reinvention Partners &amp; Engines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62838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75609F1-E442-7C02-D6CD-78E20167F32B}"/>
              </a:ext>
            </a:extLst>
          </p:cNvPr>
          <p:cNvGraphicFramePr>
            <a:graphicFrameLocks noGrp="1"/>
          </p:cNvGraphicFramePr>
          <p:nvPr/>
        </p:nvGraphicFramePr>
        <p:xfrm>
          <a:off x="553814" y="4539510"/>
          <a:ext cx="11338560" cy="2743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1338560">
                  <a:extLst>
                    <a:ext uri="{9D8B030D-6E8A-4147-A177-3AD203B41FA5}">
                      <a16:colId xmlns:a16="http://schemas.microsoft.com/office/drawing/2014/main" val="3827256171"/>
                    </a:ext>
                  </a:extLst>
                </a:gridCol>
              </a:tblGrid>
              <a:tr h="182880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Graphik-Medium" panose="020B0603030202060203" pitchFamily="34" charset="0"/>
                        </a:rPr>
                        <a:t>Industry-aligned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628386"/>
                  </a:ext>
                </a:extLst>
              </a:tr>
            </a:tbl>
          </a:graphicData>
        </a:graphic>
      </p:graphicFrame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E03C32F-E0BA-DC47-2D6D-EAAC128E85C3}"/>
              </a:ext>
            </a:extLst>
          </p:cNvPr>
          <p:cNvCxnSpPr>
            <a:cxnSpLocks/>
          </p:cNvCxnSpPr>
          <p:nvPr/>
        </p:nvCxnSpPr>
        <p:spPr>
          <a:xfrm>
            <a:off x="8613850" y="5692435"/>
            <a:ext cx="3291840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6CE337A-6C9E-CDB3-8024-26A999AE742E}"/>
              </a:ext>
            </a:extLst>
          </p:cNvPr>
          <p:cNvCxnSpPr>
            <a:cxnSpLocks/>
          </p:cNvCxnSpPr>
          <p:nvPr/>
        </p:nvCxnSpPr>
        <p:spPr>
          <a:xfrm flipH="1">
            <a:off x="561112" y="5692435"/>
            <a:ext cx="3291840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BD1CF8F-0534-AFCB-961B-2D5FB6B3305C}"/>
              </a:ext>
            </a:extLst>
          </p:cNvPr>
          <p:cNvSpPr txBox="1"/>
          <p:nvPr/>
        </p:nvSpPr>
        <p:spPr>
          <a:xfrm>
            <a:off x="773928" y="3662057"/>
            <a:ext cx="1088136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200" noProof="0" dirty="0">
                <a:solidFill>
                  <a:schemeClr val="bg2"/>
                </a:solidFill>
                <a:latin typeface="Graphik Medium" panose="020B0603030202060203" pitchFamily="34" charset="0"/>
              </a:rPr>
              <a:t>Foundational AI enablement across the enterprise        I        Modernization across Tech, Data &amp; Infra        I        Digital Resilience &amp; Managed Services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9A8DCD-A096-F747-E073-578363B63932}"/>
              </a:ext>
            </a:extLst>
          </p:cNvPr>
          <p:cNvGrpSpPr/>
          <p:nvPr/>
        </p:nvGrpSpPr>
        <p:grpSpPr>
          <a:xfrm>
            <a:off x="553812" y="1538623"/>
            <a:ext cx="11303889" cy="274320"/>
            <a:chOff x="581588" y="743069"/>
            <a:chExt cx="8138360" cy="460193"/>
          </a:xfrm>
          <a:solidFill>
            <a:schemeClr val="bg1"/>
          </a:solidFill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DACBACE-C5A6-C555-E306-3E556E606684}"/>
                </a:ext>
              </a:extLst>
            </p:cNvPr>
            <p:cNvSpPr txBox="1"/>
            <p:nvPr/>
          </p:nvSpPr>
          <p:spPr>
            <a:xfrm>
              <a:off x="581588" y="743069"/>
              <a:ext cx="1645831" cy="455294"/>
            </a:xfrm>
            <a:prstGeom prst="homePlate">
              <a:avLst/>
            </a:prstGeom>
            <a:grpFill/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0" tIns="0" rIns="0" bIns="0" rtlCol="0" anchor="ctr">
              <a:noAutofit/>
            </a:bodyPr>
            <a:lstStyle/>
            <a:p>
              <a:pPr algn="ctr" defTabSz="228600">
                <a:spcAft>
                  <a:spcPts val="1200"/>
                </a:spcAft>
              </a:pPr>
              <a:r>
                <a:rPr lang="en-US" sz="1400" i="1" noProof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Advise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4858428-D878-DB49-9C3C-85A8F681ACC8}"/>
                </a:ext>
              </a:extLst>
            </p:cNvPr>
            <p:cNvSpPr txBox="1"/>
            <p:nvPr/>
          </p:nvSpPr>
          <p:spPr>
            <a:xfrm>
              <a:off x="2273116" y="743069"/>
              <a:ext cx="4476660" cy="455293"/>
            </a:xfrm>
            <a:prstGeom prst="chevron">
              <a:avLst/>
            </a:prstGeom>
            <a:grpFill/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0" tIns="0" rIns="0" bIns="0" rtlCol="0" anchor="ctr">
              <a:noAutofit/>
            </a:bodyPr>
            <a:lstStyle/>
            <a:p>
              <a:pPr algn="ctr" defTabSz="228600">
                <a:spcAft>
                  <a:spcPts val="1200"/>
                </a:spcAft>
              </a:pPr>
              <a:r>
                <a:rPr lang="en-US" sz="1400" i="1" noProof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Build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9EB00E4-7FFF-D535-0445-577AC68DEF39}"/>
                </a:ext>
              </a:extLst>
            </p:cNvPr>
            <p:cNvSpPr txBox="1"/>
            <p:nvPr/>
          </p:nvSpPr>
          <p:spPr>
            <a:xfrm>
              <a:off x="6810784" y="743069"/>
              <a:ext cx="1909164" cy="460193"/>
            </a:xfrm>
            <a:prstGeom prst="chevron">
              <a:avLst/>
            </a:prstGeom>
            <a:grpFill/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0" tIns="0" rIns="0" bIns="0" rtlCol="0" anchor="ctr">
              <a:noAutofit/>
            </a:bodyPr>
            <a:lstStyle/>
            <a:p>
              <a:pPr algn="ctr" defTabSz="228600">
                <a:spcAft>
                  <a:spcPts val="1200"/>
                </a:spcAft>
              </a:pPr>
              <a:r>
                <a:rPr lang="en-US" sz="1400" i="1" noProof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Run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418A264-F9CA-FC78-E287-6A6318374EDF}"/>
              </a:ext>
            </a:extLst>
          </p:cNvPr>
          <p:cNvSpPr txBox="1"/>
          <p:nvPr/>
        </p:nvSpPr>
        <p:spPr>
          <a:xfrm>
            <a:off x="564449" y="6588097"/>
            <a:ext cx="3826796" cy="2224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US" sz="1000" noProof="0" dirty="0">
                <a:latin typeface="Graphik Light" panose="020B0403030202060203" pitchFamily="34" charset="0"/>
              </a:rPr>
              <a:t>Note: This is not an exhaustive list and will continue to evolve.</a:t>
            </a:r>
            <a:r>
              <a:rPr lang="en-US" sz="1000" dirty="0">
                <a:latin typeface="Graphik Light" panose="020B0403030202060203" pitchFamily="34" charset="0"/>
              </a:rPr>
              <a:t> </a:t>
            </a:r>
            <a:r>
              <a:rPr lang="en-US" sz="1000" noProof="0" dirty="0">
                <a:latin typeface="Graphik Light" panose="020B040303020206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43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Analyst Summit 2026">
  <a:themeElements>
    <a:clrScheme name="Accenture">
      <a:dk1>
        <a:srgbClr val="000000"/>
      </a:dk1>
      <a:lt1>
        <a:srgbClr val="FFFFFF"/>
      </a:lt1>
      <a:dk2>
        <a:srgbClr val="A100FF"/>
      </a:dk2>
      <a:lt2>
        <a:srgbClr val="460073"/>
      </a:lt2>
      <a:accent1>
        <a:srgbClr val="7500C0"/>
      </a:accent1>
      <a:accent2>
        <a:srgbClr val="C2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100FF"/>
      </a:hlink>
      <a:folHlink>
        <a:srgbClr val="7500C0"/>
      </a:folHlink>
    </a:clrScheme>
    <a:fontScheme name="Custom 11">
      <a:majorFont>
        <a:latin typeface="Graphik Semibold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emplate for leadership" id="{300EEA7F-EBB4-7C48-A84E-DAA3A5E587C7}" vid="{7D197BE9-67AA-C544-AE2F-E1BF7BE89F61}"/>
    </a:ext>
  </a:extLst>
</a:theme>
</file>

<file path=ppt/theme/theme2.xml><?xml version="1.0" encoding="utf-8"?>
<a:theme xmlns:a="http://schemas.openxmlformats.org/drawingml/2006/main" name="1_Analyst Summit 2026">
  <a:themeElements>
    <a:clrScheme name="Accenture">
      <a:dk1>
        <a:srgbClr val="000000"/>
      </a:dk1>
      <a:lt1>
        <a:srgbClr val="FFFFFF"/>
      </a:lt1>
      <a:dk2>
        <a:srgbClr val="A100FF"/>
      </a:dk2>
      <a:lt2>
        <a:srgbClr val="460073"/>
      </a:lt2>
      <a:accent1>
        <a:srgbClr val="7500C0"/>
      </a:accent1>
      <a:accent2>
        <a:srgbClr val="C2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100FF"/>
      </a:hlink>
      <a:folHlink>
        <a:srgbClr val="7500C0"/>
      </a:folHlink>
    </a:clrScheme>
    <a:fontScheme name="Custom 11">
      <a:majorFont>
        <a:latin typeface="Graphik Semibold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emplate for leadership" id="{300EEA7F-EBB4-7C48-A84E-DAA3A5E587C7}" vid="{7D197BE9-67AA-C544-AE2F-E1BF7BE89F61}"/>
    </a:ext>
  </a:extLst>
</a:theme>
</file>

<file path=ppt/theme/theme3.xml><?xml version="1.0" encoding="utf-8"?>
<a:theme xmlns:a="http://schemas.openxmlformats.org/drawingml/2006/main" name="2_Accenture 2025">
  <a:themeElements>
    <a:clrScheme name="Custom 20">
      <a:dk1>
        <a:srgbClr val="000000"/>
      </a:dk1>
      <a:lt1>
        <a:srgbClr val="FFFFFF"/>
      </a:lt1>
      <a:dk2>
        <a:srgbClr val="450073"/>
      </a:dk2>
      <a:lt2>
        <a:srgbClr val="A000FF"/>
      </a:lt2>
      <a:accent1>
        <a:srgbClr val="7400C0"/>
      </a:accent1>
      <a:accent2>
        <a:srgbClr val="C1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000FF"/>
      </a:hlink>
      <a:folHlink>
        <a:srgbClr val="7400C0"/>
      </a:folHlink>
    </a:clrScheme>
    <a:fontScheme name="Acc_Semi">
      <a:majorFont>
        <a:latin typeface="Graphik Semibold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387DBC35-FA7C-4195-A0CD-BF4301626832}" vid="{2201EEA6-5218-48F9-A580-06CA2C1F17D4}"/>
    </a:ext>
  </a:extLst>
</a:theme>
</file>

<file path=ppt/theme/theme4.xml><?xml version="1.0" encoding="utf-8"?>
<a:theme xmlns:a="http://schemas.openxmlformats.org/drawingml/2006/main" name="3_Accenture 2025">
  <a:themeElements>
    <a:clrScheme name="Custom 20">
      <a:dk1>
        <a:srgbClr val="000000"/>
      </a:dk1>
      <a:lt1>
        <a:srgbClr val="FFFFFF"/>
      </a:lt1>
      <a:dk2>
        <a:srgbClr val="450073"/>
      </a:dk2>
      <a:lt2>
        <a:srgbClr val="A000FF"/>
      </a:lt2>
      <a:accent1>
        <a:srgbClr val="7400C0"/>
      </a:accent1>
      <a:accent2>
        <a:srgbClr val="C1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000FF"/>
      </a:hlink>
      <a:folHlink>
        <a:srgbClr val="7400C0"/>
      </a:folHlink>
    </a:clrScheme>
    <a:fontScheme name="Acc_Semi">
      <a:majorFont>
        <a:latin typeface="Graphik Semibold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387DBC35-FA7C-4195-A0CD-BF4301626832}" vid="{2201EEA6-5218-48F9-A580-06CA2C1F17D4}"/>
    </a:ext>
  </a:extLst>
</a:theme>
</file>

<file path=ppt/theme/theme5.xml><?xml version="1.0" encoding="utf-8"?>
<a:theme xmlns:a="http://schemas.openxmlformats.org/drawingml/2006/main" name="4_Accenture 2025">
  <a:themeElements>
    <a:clrScheme name="Custom 20">
      <a:dk1>
        <a:srgbClr val="000000"/>
      </a:dk1>
      <a:lt1>
        <a:srgbClr val="FFFFFF"/>
      </a:lt1>
      <a:dk2>
        <a:srgbClr val="450073"/>
      </a:dk2>
      <a:lt2>
        <a:srgbClr val="A000FF"/>
      </a:lt2>
      <a:accent1>
        <a:srgbClr val="7400C0"/>
      </a:accent1>
      <a:accent2>
        <a:srgbClr val="C1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000FF"/>
      </a:hlink>
      <a:folHlink>
        <a:srgbClr val="7400C0"/>
      </a:folHlink>
    </a:clrScheme>
    <a:fontScheme name="Acc_Semi">
      <a:majorFont>
        <a:latin typeface="Graphik Semibold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387DBC35-FA7C-4195-A0CD-BF4301626832}" vid="{2201EEA6-5218-48F9-A580-06CA2C1F17D4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2E17A317734F9E4E3B8B9A5BE065" ma:contentTypeVersion="3" ma:contentTypeDescription="Create a new document." ma:contentTypeScope="" ma:versionID="a230b9897aea243cc85eed2a4c34161c">
  <xsd:schema xmlns:xsd="http://www.w3.org/2001/XMLSchema" xmlns:xs="http://www.w3.org/2001/XMLSchema" xmlns:p="http://schemas.microsoft.com/office/2006/metadata/properties" xmlns:ns2="fa93048f-f158-406c-93f1-3b2ea29452f8" targetNamespace="http://schemas.microsoft.com/office/2006/metadata/properties" ma:root="true" ma:fieldsID="7e4927e149f97f17a69d45617f7170b8" ns2:_="">
    <xsd:import namespace="fa93048f-f158-406c-93f1-3b2ea29452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93048f-f158-406c-93f1-3b2ea29452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FDE27C-16C4-45FF-A19B-13BD8B1086D5}">
  <ds:schemaRefs>
    <ds:schemaRef ds:uri="http://schemas.microsoft.com/office/2006/documentManagement/types"/>
    <ds:schemaRef ds:uri="d4a09393-6d67-4695-a939-45428699391f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C3552172-0094-4E44-A418-F7CA4C7303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93048f-f158-406c-93f1-3b2ea29452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9CBD5EA-191D-4269-ACD5-80F26C7B100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Accenture 2025</Template>
  <TotalTime>1634</TotalTime>
  <Words>1628</Words>
  <Application>Microsoft Office PowerPoint</Application>
  <PresentationFormat>Widescreen</PresentationFormat>
  <Paragraphs>178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2_Analyst Summit 2026</vt:lpstr>
      <vt:lpstr>1_Analyst Summit 2026</vt:lpstr>
      <vt:lpstr>2_Accenture 2025</vt:lpstr>
      <vt:lpstr>3_Accenture 2025</vt:lpstr>
      <vt:lpstr>4_Accenture 2025</vt:lpstr>
      <vt:lpstr>Digital Core Vision &amp; Roadmap for  Client reinvention</vt:lpstr>
      <vt:lpstr>What we need to achieve. Together.</vt:lpstr>
      <vt:lpstr>PowerPoint Presentation</vt:lpstr>
      <vt:lpstr>PowerPoint Presentation</vt:lpstr>
      <vt:lpstr>Strategic priorities for CIOs, CTOs, &amp; CDOs</vt:lpstr>
      <vt:lpstr>The Opportunity</vt:lpstr>
      <vt:lpstr>Why AI Economics Break at Scale</vt:lpstr>
      <vt:lpstr>Unlocking Value with Digital Core</vt:lpstr>
      <vt:lpstr>True collaboration, bringing it all together for clients’ priorities</vt:lpstr>
      <vt:lpstr>Orchestrating Ecosystems on a Rewired Digital Core</vt:lpstr>
      <vt:lpstr>Client conversation themes</vt:lpstr>
      <vt:lpstr>AI Enablement Journey </vt:lpstr>
      <vt:lpstr>The Reinvention Roadmap From Capital Liberation to Exponential Growth </vt:lpstr>
      <vt:lpstr>PowerPoint Presentation</vt:lpstr>
    </vt:vector>
  </TitlesOfParts>
  <Manager>Canvas team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Sakhuja, Mayank</dc:creator>
  <cp:keywords/>
  <dc:description>version 18, Graphik font family</dc:description>
  <cp:lastModifiedBy>Choudhary, Sarvamangla</cp:lastModifiedBy>
  <cp:revision>24</cp:revision>
  <dcterms:created xsi:type="dcterms:W3CDTF">2025-12-26T06:38:08Z</dcterms:created>
  <dcterms:modified xsi:type="dcterms:W3CDTF">2026-05-21T02:25:38Z</dcterms:modified>
  <cp:category>template deck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0x01010080DF2E17A317734F9E4E3B8B9A5BE065</vt:lpwstr>
  </property>
  <property fmtid="{D5CDD505-2E9C-101B-9397-08002B2CF9AE}" pid="3" name="MediaServiceImageTags">
    <vt:lpwstr/>
  </property>
</Properties>
</file>